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0" r:id="rId4"/>
  </p:sldMasterIdLst>
  <p:notesMasterIdLst>
    <p:notesMasterId r:id="rId19"/>
  </p:notesMasterIdLst>
  <p:handoutMasterIdLst>
    <p:handoutMasterId r:id="rId20"/>
  </p:handoutMasterIdLst>
  <p:sldIdLst>
    <p:sldId id="258" r:id="rId5"/>
    <p:sldId id="365" r:id="rId6"/>
    <p:sldId id="366" r:id="rId7"/>
    <p:sldId id="367" r:id="rId8"/>
    <p:sldId id="371" r:id="rId9"/>
    <p:sldId id="372" r:id="rId10"/>
    <p:sldId id="370" r:id="rId11"/>
    <p:sldId id="373" r:id="rId12"/>
    <p:sldId id="374" r:id="rId13"/>
    <p:sldId id="375" r:id="rId14"/>
    <p:sldId id="376" r:id="rId15"/>
    <p:sldId id="377" r:id="rId16"/>
    <p:sldId id="378" r:id="rId17"/>
    <p:sldId id="379" r:id="rId18"/>
  </p:sldIdLst>
  <p:sldSz cx="9144000" cy="5143500" type="screen16x9"/>
  <p:notesSz cx="6858000" cy="9144000"/>
  <p:defaultTextStyle>
    <a:defPPr>
      <a:defRPr lang="en-US"/>
    </a:defPPr>
    <a:lvl1pPr marL="0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1pPr>
    <a:lvl2pPr marL="408239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2pPr>
    <a:lvl3pPr marL="816479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3pPr>
    <a:lvl4pPr marL="1224719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4pPr>
    <a:lvl5pPr marL="1632958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5pPr>
    <a:lvl6pPr marL="2041198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6pPr>
    <a:lvl7pPr marL="2449438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7pPr>
    <a:lvl8pPr marL="2857677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8pPr>
    <a:lvl9pPr marL="3265917" algn="l" defTabSz="408239" rtl="0" eaLnBrk="1" latinLnBrk="0" hangingPunct="1">
      <a:defRPr sz="16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B46"/>
    <a:srgbClr val="592C49"/>
    <a:srgbClr val="59314A"/>
    <a:srgbClr val="F3F2E9"/>
    <a:srgbClr val="F69200"/>
    <a:srgbClr val="D0B80A"/>
    <a:srgbClr val="D68B04"/>
    <a:srgbClr val="DA0097"/>
    <a:srgbClr val="B0007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5E7972-3360-4277-9BCD-02F72CCC13D2}" v="30" dt="2023-10-13T17:48:25.500"/>
    <p1510:client id="{C4D2AE75-1A92-4B75-B2F8-4702C878951B}" v="221" dt="2023-10-12T20:55:06.128"/>
    <p1510:client id="{E3F91D27-6407-4162-8547-35C6805CF4D9}" v="379" dt="2023-10-12T20:02:40.412"/>
    <p1510:client id="{F2269B32-4A90-4F2A-B7DF-CAC849EC56DD}" v="23" dt="2023-10-05T19:08:22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 autoAdjust="0"/>
    <p:restoredTop sz="95921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69" y="77"/>
      </p:cViewPr>
      <p:guideLst>
        <p:guide orient="horz" pos="1620"/>
        <p:guide pos="28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82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981FCF-4C45-424A-8989-5AAF6AC70E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A3CB0-32C2-B947-A653-A3BD4C3614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58B56-7AA6-7E42-87E1-79137B0EFB3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CF432-3C62-504B-8797-0EDB9397A1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E51A6-FA51-674B-A91D-CEB379FEC3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ED29D-404F-8A48-B29C-9C0AAE251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8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7A5FC-F5E0-AE46-9789-E0374ECF874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BECFF-8995-E74D-A72A-EC00E6B53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4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6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49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2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BECFF-8995-E74D-A72A-EC00E6B539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7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1F4457-8445-4C84-B24B-40FF06307DD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565C65-4AC0-4C0B-9CBF-27BF54EC1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99"/>
            <a:ext cx="7772400" cy="1376993"/>
          </a:xfrm>
          <a:prstGeom prst="rect">
            <a:avLst/>
          </a:prstGeom>
        </p:spPr>
        <p:txBody>
          <a:bodyPr lIns="145152" tIns="72576" rIns="145152" bIns="72576" anchor="b" anchorCtr="0">
            <a:normAutofit/>
          </a:bodyPr>
          <a:lstStyle>
            <a:lvl1pPr marL="225425" indent="0" algn="ctr" defTabSz="306139" rtl="0" eaLnBrk="1" latinLnBrk="0" hangingPunct="1">
              <a:spcBef>
                <a:spcPct val="0"/>
              </a:spcBef>
              <a:buNone/>
              <a:defRPr lang="en-US" sz="2600" b="0" kern="1200" spc="-10" baseline="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8682D7A-7C5A-494E-8F32-3A6D745A0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543600"/>
            <a:ext cx="7772398" cy="597948"/>
          </a:xfrm>
          <a:prstGeom prst="rect">
            <a:avLst/>
          </a:prstGeom>
        </p:spPr>
        <p:txBody>
          <a:bodyPr lIns="145152" tIns="72576" rIns="145152" bIns="72576"/>
          <a:lstStyle>
            <a:lvl1pPr marL="0" indent="0" algn="ctr">
              <a:buNone/>
              <a:defRPr sz="20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06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2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3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3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4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147854-99EA-4D19-B58C-30051DCB9C90}"/>
              </a:ext>
            </a:extLst>
          </p:cNvPr>
          <p:cNvSpPr/>
          <p:nvPr userDrawn="1"/>
        </p:nvSpPr>
        <p:spPr>
          <a:xfrm>
            <a:off x="279944" y="4858909"/>
            <a:ext cx="2437808" cy="17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08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© 2021 University System of New Hampshire. All rights reserved.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8F5DB-DFDA-426F-B2FE-7321669C1FB0}"/>
              </a:ext>
            </a:extLst>
          </p:cNvPr>
          <p:cNvCxnSpPr>
            <a:cxnSpLocks/>
          </p:cNvCxnSpPr>
          <p:nvPr userDrawn="1"/>
        </p:nvCxnSpPr>
        <p:spPr>
          <a:xfrm>
            <a:off x="274846" y="4822813"/>
            <a:ext cx="8594308" cy="0"/>
          </a:xfrm>
          <a:prstGeom prst="line">
            <a:avLst/>
          </a:prstGeom>
          <a:ln w="15875">
            <a:solidFill>
              <a:srgbClr val="552B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C69BC34-C4AC-7E0E-907D-59C08EB7A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599" y="409012"/>
            <a:ext cx="6400800" cy="14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05838"/>
            <a:ext cx="8412480" cy="37490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7CFA602-7BE1-441A-B8E5-2C1A67B6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 spc="-2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54EC0BBE-455E-4B27-B321-8F18E2B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754881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fld id="{E81B2EBD-0830-934E-8847-FCC5554383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0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38108F6-6C51-486C-9E2E-07185E1C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5840"/>
            <a:ext cx="4023360" cy="37490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31"/>
            </a:lvl4pPr>
            <a:lvl5pPr>
              <a:defRPr sz="1631"/>
            </a:lvl5pPr>
            <a:lvl6pPr>
              <a:defRPr sz="1631"/>
            </a:lvl6pPr>
            <a:lvl7pPr>
              <a:defRPr sz="1631"/>
            </a:lvl7pPr>
            <a:lvl8pPr>
              <a:defRPr sz="1631"/>
            </a:lvl8pPr>
            <a:lvl9pPr>
              <a:defRPr sz="16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005838"/>
            <a:ext cx="4023360" cy="37490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31"/>
            </a:lvl4pPr>
            <a:lvl5pPr>
              <a:defRPr sz="1631"/>
            </a:lvl5pPr>
            <a:lvl6pPr>
              <a:defRPr sz="1631"/>
            </a:lvl6pPr>
            <a:lvl7pPr>
              <a:defRPr sz="1631"/>
            </a:lvl7pPr>
            <a:lvl8pPr>
              <a:defRPr sz="1631"/>
            </a:lvl8pPr>
            <a:lvl9pPr>
              <a:defRPr sz="16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F40C6-8F0A-3548-A8A3-A7D238BC4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3EA6117-38DB-4E43-9F0D-9A72E25C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005841"/>
            <a:ext cx="4023360" cy="479822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08175" indent="0">
              <a:buNone/>
              <a:defRPr sz="1800" b="1"/>
            </a:lvl2pPr>
            <a:lvl3pPr marL="816350" indent="0">
              <a:buNone/>
              <a:defRPr sz="1631" b="1"/>
            </a:lvl3pPr>
            <a:lvl4pPr marL="1224525" indent="0">
              <a:buNone/>
              <a:defRPr sz="1406" b="1"/>
            </a:lvl4pPr>
            <a:lvl5pPr marL="1632700" indent="0">
              <a:buNone/>
              <a:defRPr sz="1406" b="1"/>
            </a:lvl5pPr>
            <a:lvl6pPr marL="2040874" indent="0">
              <a:buNone/>
              <a:defRPr sz="1406" b="1"/>
            </a:lvl6pPr>
            <a:lvl7pPr marL="2449050" indent="0">
              <a:buNone/>
              <a:defRPr sz="1406" b="1"/>
            </a:lvl7pPr>
            <a:lvl8pPr marL="2857224" indent="0">
              <a:buNone/>
              <a:defRPr sz="1406" b="1"/>
            </a:lvl8pPr>
            <a:lvl9pPr marL="3265400" indent="0">
              <a:buNone/>
              <a:defRPr sz="140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521827"/>
            <a:ext cx="4023360" cy="3200400"/>
          </a:xfrm>
        </p:spPr>
        <p:txBody>
          <a:bodyPr>
            <a:normAutofit/>
          </a:bodyPr>
          <a:lstStyle>
            <a:lvl1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005841"/>
            <a:ext cx="4023360" cy="47982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600" b="0" kern="1200" dirty="0">
                <a:solidFill>
                  <a:schemeClr val="tx1"/>
                </a:solidFill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defRPr>
            </a:lvl1pPr>
            <a:lvl2pPr marL="408175" indent="0">
              <a:buNone/>
              <a:defRPr sz="1800" b="1"/>
            </a:lvl2pPr>
            <a:lvl3pPr marL="816350" indent="0">
              <a:buNone/>
              <a:defRPr sz="1631" b="1"/>
            </a:lvl3pPr>
            <a:lvl4pPr marL="1224525" indent="0">
              <a:buNone/>
              <a:defRPr sz="1406" b="1"/>
            </a:lvl4pPr>
            <a:lvl5pPr marL="1632700" indent="0">
              <a:buNone/>
              <a:defRPr sz="1406" b="1"/>
            </a:lvl5pPr>
            <a:lvl6pPr marL="2040874" indent="0">
              <a:buNone/>
              <a:defRPr sz="1406" b="1"/>
            </a:lvl6pPr>
            <a:lvl7pPr marL="2449050" indent="0">
              <a:buNone/>
              <a:defRPr sz="1406" b="1"/>
            </a:lvl7pPr>
            <a:lvl8pPr marL="2857224" indent="0">
              <a:buNone/>
              <a:defRPr sz="1406" b="1"/>
            </a:lvl8pPr>
            <a:lvl9pPr marL="3265400" indent="0">
              <a:buNone/>
              <a:defRPr sz="140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521827"/>
            <a:ext cx="4023360" cy="3200400"/>
          </a:xfrm>
        </p:spPr>
        <p:txBody>
          <a:bodyPr>
            <a:normAutofit/>
          </a:bodyPr>
          <a:lstStyle>
            <a:lvl1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E1BFD-9B23-574C-B2A3-08A9DB6F0A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49550D-E77D-42E6-97B1-3CE9F653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6BE18-DBA2-D341-BAB7-83B41E7AC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4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865082-E7DC-4531-9F6F-17E8E4AB1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6309A0-B173-4710-BB0E-2F7A1C671EF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FC1A6C-D074-46C5-BB84-BE52F60C5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99"/>
            <a:ext cx="7772400" cy="1376993"/>
          </a:xfrm>
          <a:prstGeom prst="rect">
            <a:avLst/>
          </a:prstGeom>
        </p:spPr>
        <p:txBody>
          <a:bodyPr lIns="145152" tIns="72576" rIns="145152" bIns="72576" anchor="b" anchorCtr="0">
            <a:normAutofit/>
          </a:bodyPr>
          <a:lstStyle>
            <a:lvl1pPr marL="225425" indent="0" algn="ctr" defTabSz="306139" rtl="0" eaLnBrk="1" latinLnBrk="0" hangingPunct="1">
              <a:spcBef>
                <a:spcPct val="0"/>
              </a:spcBef>
              <a:buNone/>
              <a:defRPr lang="en-US" sz="2400" b="0" kern="1200" spc="-10" baseline="0" dirty="0">
                <a:solidFill>
                  <a:srgbClr val="592C49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F462569-A51C-066A-FA9D-60BD7B3909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494491"/>
            <a:ext cx="6400800" cy="14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7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5F216-19BA-4D38-BA01-B78F9F788F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C4872D9-0BF8-4E98-B901-FE92155D8B80}"/>
              </a:ext>
            </a:extLst>
          </p:cNvPr>
          <p:cNvSpPr/>
          <p:nvPr userDrawn="1"/>
        </p:nvSpPr>
        <p:spPr>
          <a:xfrm>
            <a:off x="0" y="-23408"/>
            <a:ext cx="914400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45916"/>
            <a:ext cx="8412480" cy="3707436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54BF5F4-FB5C-498A-BD3A-BBDD6790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9"/>
            <a:ext cx="9144000" cy="956099"/>
          </a:xfrm>
          <a:prstGeom prst="rect">
            <a:avLst/>
          </a:prstGeom>
          <a:noFill/>
          <a:effectLst/>
        </p:spPr>
        <p:txBody>
          <a:bodyPr vert="horz" lIns="91440" tIns="91440" rIns="91440" bIns="45720" rtlCol="0" anchor="ctr">
            <a:normAutofit/>
          </a:bodyPr>
          <a:lstStyle/>
          <a:p>
            <a:pPr lvl="0" indent="0">
              <a:tabLst>
                <a:tab pos="3921125" algn="l"/>
              </a:tabLst>
            </a:pPr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B3B27-EAEA-FF4F-99C7-39D60D43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754881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fld id="{E81B2EBD-0830-934E-8847-FCC5554383B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EF4B02-3691-469D-0B13-4F67A64E4753}"/>
              </a:ext>
            </a:extLst>
          </p:cNvPr>
          <p:cNvCxnSpPr/>
          <p:nvPr userDrawn="1"/>
        </p:nvCxnSpPr>
        <p:spPr>
          <a:xfrm>
            <a:off x="0" y="941232"/>
            <a:ext cx="9144000" cy="0"/>
          </a:xfrm>
          <a:prstGeom prst="line">
            <a:avLst/>
          </a:prstGeom>
          <a:ln w="19050">
            <a:solidFill>
              <a:srgbClr val="552B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0ABC65D-4A3A-6378-2222-B11EB293D7E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17969" y="189818"/>
            <a:ext cx="275171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2" r:id="rId2"/>
    <p:sldLayoutId id="2147483654" r:id="rId3"/>
    <p:sldLayoutId id="2147483655" r:id="rId4"/>
    <p:sldLayoutId id="2147483656" r:id="rId5"/>
    <p:sldLayoutId id="2147483669" r:id="rId6"/>
    <p:sldLayoutId id="2147483670" r:id="rId7"/>
  </p:sldLayoutIdLst>
  <p:hf hdr="0" ftr="0" dt="0"/>
  <p:txStyles>
    <p:titleStyle>
      <a:lvl1pPr marL="111125" indent="0" algn="l" defTabSz="408175" rtl="0" eaLnBrk="1" latinLnBrk="0" hangingPunct="1">
        <a:lnSpc>
          <a:spcPct val="100000"/>
        </a:lnSpc>
        <a:spcBef>
          <a:spcPts val="0"/>
        </a:spcBef>
        <a:buNone/>
        <a:tabLst>
          <a:tab pos="3921919" algn="l"/>
        </a:tabLst>
        <a:defRPr lang="en-US" sz="2000" kern="1200" spc="-20" baseline="0" dirty="0">
          <a:solidFill>
            <a:srgbClr val="532944"/>
          </a:solidFill>
          <a:latin typeface="Univers" panose="020B0503020202020204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408175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Source Sans Pro" panose="020B0503030403020204" pitchFamily="34" charset="0"/>
          <a:cs typeface="Segoe UI" panose="020B0502040204020203" pitchFamily="34" charset="0"/>
        </a:defRPr>
      </a:lvl1pPr>
      <a:lvl2pPr marL="663284" indent="-255110" algn="l" defTabSz="408175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Segoe UI" panose="020B0502040204020203" pitchFamily="34" charset="0"/>
          <a:ea typeface="Source Sans Pro" panose="020B0503030403020204" pitchFamily="34" charset="0"/>
          <a:cs typeface="Segoe UI" panose="020B0502040204020203" pitchFamily="34" charset="0"/>
        </a:defRPr>
      </a:lvl2pPr>
      <a:lvl3pPr marL="1020437" indent="-204088" algn="l" defTabSz="408175" rtl="0" eaLnBrk="1" latinLnBrk="0" hangingPunct="1">
        <a:spcBef>
          <a:spcPts val="600"/>
        </a:spcBef>
        <a:buFont typeface="Arial" panose="020B0604020202020204" pitchFamily="34" charset="0"/>
        <a:buChar char="»"/>
        <a:defRPr lang="en-US" sz="1600" kern="1200" dirty="0" smtClean="0">
          <a:solidFill>
            <a:schemeClr val="tx1"/>
          </a:solidFill>
          <a:latin typeface="Segoe UI" panose="020B0502040204020203" pitchFamily="34" charset="0"/>
          <a:ea typeface="Source Sans Pro" panose="020B0503030403020204" pitchFamily="34" charset="0"/>
          <a:cs typeface="Segoe UI" panose="020B0502040204020203" pitchFamily="34" charset="0"/>
        </a:defRPr>
      </a:lvl3pPr>
      <a:lvl4pPr marL="1428612" indent="-204088" algn="l" defTabSz="40817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836788" indent="-204088" algn="l" defTabSz="408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244962" indent="-204088" algn="l" defTabSz="408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38" indent="-204088" algn="l" defTabSz="408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12" indent="-204088" algn="l" defTabSz="408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88" indent="-204088" algn="l" defTabSz="408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08175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16350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24525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32700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40874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49050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57224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265400" algn="l" defTabSz="40817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://www.flickr.com/photos/dat-pics/4553277701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injust10.blogspot.com/2011/05/headline-ink-spilled-over-fatal-beauty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76015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ankbuck.blogspot.com/2013/07/your-filing-cabinet-friend-or-fo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xfuel.com/en/free-photo-ojfl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tropical_beach_sunset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hammer-justice-court-judge-clause-48571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freepngimg.com/png/27225-swimming-pool-ball-transparent-image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F0CCBB-F5BA-4310-B1B4-ECE76E012D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930223"/>
            <a:ext cx="7772400" cy="168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Data Loss Prevention</a:t>
            </a:r>
            <a:b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Matthew Anderson and Kevin Stribling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36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4" y="1107015"/>
            <a:ext cx="8412480" cy="3921114"/>
          </a:xfrm>
        </p:spPr>
        <p:txBody>
          <a:bodyPr>
            <a:normAutofit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2000" dirty="0"/>
              <a:t>How can you prevent data loss?</a:t>
            </a:r>
          </a:p>
          <a:p>
            <a:endParaRPr lang="en-US" sz="2000" dirty="0"/>
          </a:p>
          <a:p>
            <a:r>
              <a:rPr lang="en-US" sz="2000" dirty="0"/>
              <a:t>Adapt, change, paradigm shift, or stay the same.</a:t>
            </a:r>
          </a:p>
          <a:p>
            <a:endParaRPr lang="en-US" sz="2000" dirty="0"/>
          </a:p>
          <a:p>
            <a:r>
              <a:rPr lang="en-US" sz="2000" dirty="0"/>
              <a:t>Who can help?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Protection – Prevent Data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cat looking up with wide eyes&#10;&#10;Description automatically generated">
            <a:extLst>
              <a:ext uri="{FF2B5EF4-FFF2-40B4-BE49-F238E27FC236}">
                <a16:creationId xmlns:a16="http://schemas.microsoft.com/office/drawing/2014/main" id="{1E598A8C-A9F1-FB5E-7CC1-65BFB0E62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08564" y="2820572"/>
            <a:ext cx="3397527" cy="1953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93417-D9CF-2615-697E-F7D3A96F5310}"/>
              </a:ext>
            </a:extLst>
          </p:cNvPr>
          <p:cNvSpPr txBox="1"/>
          <p:nvPr/>
        </p:nvSpPr>
        <p:spPr>
          <a:xfrm>
            <a:off x="5387927" y="4774167"/>
            <a:ext cx="3309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flickr.com/photos/dat-pics/4553277701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4194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334" y="1137012"/>
            <a:ext cx="5063066" cy="3921114"/>
          </a:xfrm>
        </p:spPr>
        <p:txBody>
          <a:bodyPr>
            <a:normAutofit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Data Governance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Who can and who should not access your data?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How does data governance work?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Examples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Whoops….. What </a:t>
            </a:r>
            <a:r>
              <a:rPr lang="en-US" dirty="0"/>
              <a:t>if I make a mistake?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08174" lvl="1" indent="0">
              <a:buNone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Protection – Govern Your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glass of milk spilled on the floor">
            <a:extLst>
              <a:ext uri="{FF2B5EF4-FFF2-40B4-BE49-F238E27FC236}">
                <a16:creationId xmlns:a16="http://schemas.microsoft.com/office/drawing/2014/main" id="{F8158CE3-AFA2-FE82-136A-50554C86C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854" y="1137012"/>
            <a:ext cx="3852558" cy="2869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D995D0-390A-9761-6E07-2BAAFF782E59}"/>
              </a:ext>
            </a:extLst>
          </p:cNvPr>
          <p:cNvSpPr txBox="1"/>
          <p:nvPr/>
        </p:nvSpPr>
        <p:spPr>
          <a:xfrm>
            <a:off x="228600" y="4006488"/>
            <a:ext cx="3312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injust10.blogspot.com/2011/05/headline-ink-spilled-over-fatal-beaut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8975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234" y="1949447"/>
            <a:ext cx="7103532" cy="1290745"/>
          </a:xfrm>
        </p:spPr>
        <p:txBody>
          <a:bodyPr>
            <a:normAutofit fontScale="92500"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r>
              <a:rPr lang="en-US" sz="3000" b="1" dirty="0">
                <a:solidFill>
                  <a:srgbClr val="00B050"/>
                </a:solidFill>
              </a:rPr>
              <a:t>Plymouth State University Financial Aid 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Prevention – The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0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4" y="1107015"/>
            <a:ext cx="4106107" cy="3726349"/>
          </a:xfrm>
        </p:spPr>
        <p:txBody>
          <a:bodyPr vert="horz" lIns="145152" tIns="72576" rIns="145152" bIns="72576" rtlCol="0" anchor="t"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Few owners.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Members with separate permissions.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Secure Document Library and Public Document library with separate permissions, or separate SharePoint Sites.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Members dictate access with links to documents and folders that are customized to the person they are providing access to.</a:t>
            </a:r>
          </a:p>
          <a:p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All Restricted, Protected and Sensitive information is stored in one place, the owners know where that is, and who has access to it.</a:t>
            </a:r>
          </a:p>
          <a:p>
            <a:r>
              <a:rPr lang="en-US" dirty="0">
                <a:solidFill>
                  <a:srgbClr val="FF0000"/>
                </a:solidFill>
                <a:latin typeface="Segoe UI"/>
                <a:ea typeface="Source Sans Pro"/>
                <a:cs typeface="Segoe UI"/>
              </a:rPr>
              <a:t>Privacy settings on the SharePoint sites are configured by Administrators or through the use of Site Sensitivity Labels to control external access to SharePoint sites. </a:t>
            </a:r>
          </a:p>
          <a:p>
            <a:r>
              <a:rPr lang="en-US" dirty="0">
                <a:solidFill>
                  <a:srgbClr val="FF0000"/>
                </a:solidFill>
                <a:latin typeface="Segoe UI"/>
                <a:ea typeface="Source Sans Pro"/>
                <a:cs typeface="Segoe UI"/>
              </a:rPr>
              <a:t>Document Libraries that contain Restricted, Protected, or Sensitive information are labeled with Sensitivity labels to prevent unintentional access by allowing only specific users access to the encrypted contents.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latin typeface="Segoe UI"/>
                <a:ea typeface="Source Sans Pro"/>
                <a:cs typeface="Segoe UI"/>
              </a:rPr>
              <a:t>DLP policies are applied to those SharePoint sites to generate alerts when Restricted, Protected, or Sensitive information is not stored in the correct Document library.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latin typeface="Segoe UI"/>
                <a:ea typeface="Source Sans Pro"/>
                <a:cs typeface="Segoe UI"/>
              </a:rPr>
              <a:t>Items in </a:t>
            </a:r>
            <a:r>
              <a:rPr lang="en-US" dirty="0">
                <a:solidFill>
                  <a:srgbClr val="00B050"/>
                </a:solidFill>
                <a:latin typeface="Segoe UI"/>
                <a:ea typeface="Source Sans Pro"/>
                <a:cs typeface="Segoe UI"/>
              </a:rPr>
              <a:t>Green</a:t>
            </a:r>
            <a:r>
              <a:rPr lang="en-US" dirty="0">
                <a:latin typeface="Segoe UI"/>
                <a:ea typeface="Source Sans Pro"/>
                <a:cs typeface="Segoe UI"/>
              </a:rPr>
              <a:t> are configured by the owners of the site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Segoe UI"/>
                <a:ea typeface="Source Sans Pro"/>
                <a:cs typeface="Segoe UI"/>
              </a:rPr>
              <a:t>Items in </a:t>
            </a:r>
            <a:r>
              <a:rPr lang="en-US" dirty="0">
                <a:solidFill>
                  <a:srgbClr val="FF0000"/>
                </a:solidFill>
                <a:latin typeface="Segoe UI"/>
                <a:ea typeface="Source Sans Pro"/>
                <a:cs typeface="Segoe UI"/>
              </a:rPr>
              <a:t>Red</a:t>
            </a:r>
            <a:r>
              <a:rPr lang="en-US" dirty="0">
                <a:solidFill>
                  <a:srgbClr val="000000"/>
                </a:solidFill>
                <a:latin typeface="Segoe UI"/>
                <a:ea typeface="Source Sans Pro"/>
                <a:cs typeface="Segoe UI"/>
              </a:rPr>
              <a:t> are configured by coordinating with IT Administrators.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>
                <a:latin typeface="Univers"/>
                <a:cs typeface="Segoe UI Semibold"/>
              </a:rPr>
              <a:t>What Does a Secure SharePoint looks like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A screenshot of a group of members&#10;&#10;Description automatically generated">
            <a:extLst>
              <a:ext uri="{FF2B5EF4-FFF2-40B4-BE49-F238E27FC236}">
                <a16:creationId xmlns:a16="http://schemas.microsoft.com/office/drawing/2014/main" id="{B77D768B-B703-0019-11D7-3751BBDE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596" y="1109997"/>
            <a:ext cx="1096232" cy="177245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44BE7B6-2197-10CB-4C02-5759FC8F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484" y="1140955"/>
            <a:ext cx="1254081" cy="179908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44E8DD4-E93C-85AB-6C62-3AF99696F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72" y="1108233"/>
            <a:ext cx="2115356" cy="131717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4B5986E-4A00-0958-0F62-6794ACA67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72" y="2508506"/>
            <a:ext cx="2171700" cy="15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ren in class">
            <a:extLst>
              <a:ext uri="{FF2B5EF4-FFF2-40B4-BE49-F238E27FC236}">
                <a16:creationId xmlns:a16="http://schemas.microsoft.com/office/drawing/2014/main" id="{DED3E4BF-CEAA-AC99-81A5-315FF8DB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1171786"/>
            <a:ext cx="8337973" cy="363728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" y="1239096"/>
            <a:ext cx="8412480" cy="1724238"/>
          </a:xfrm>
        </p:spPr>
        <p:txBody>
          <a:bodyPr>
            <a:normAutofit/>
          </a:bodyPr>
          <a:lstStyle/>
          <a:p>
            <a:pPr marL="408174" lvl="1" indent="0">
              <a:buNone/>
            </a:pPr>
            <a:endParaRPr lang="en-US" sz="900" dirty="0"/>
          </a:p>
          <a:p>
            <a:pPr marL="408174" lvl="1" indent="0" algn="ctr">
              <a:buNone/>
            </a:pPr>
            <a:r>
              <a:rPr lang="en-US" sz="3200" b="1" dirty="0"/>
              <a:t>Data Loss Prevention attendees may ask questions now.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Questions &amp;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Four Pillars of Data Loss Prevention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Breach Information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Loss Protection – Identify Data section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Loss Protection – Protect Your Data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Loss Protection – Prevent Data Loss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Loss Protection – Govern Your Data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Data Loss Prevention and Plymouth State University Financial Aid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Prevention – Table of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/>
            <a:endParaRPr lang="en-US" sz="900" dirty="0"/>
          </a:p>
          <a:p>
            <a:pPr marL="408174" lvl="1" indent="0">
              <a:buNone/>
            </a:pPr>
            <a:endParaRPr lang="en-US" sz="14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Four Pillars of Data Loss Prevention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4528D-94BA-49B8-0B9E-CC04C00E5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01" y="1061920"/>
            <a:ext cx="6973679" cy="40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6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le of coins on a white background">
            <a:extLst>
              <a:ext uri="{FF2B5EF4-FFF2-40B4-BE49-F238E27FC236}">
                <a16:creationId xmlns:a16="http://schemas.microsoft.com/office/drawing/2014/main" id="{047E3C83-6E83-95E1-ACF6-2101864D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37547" y="3393440"/>
            <a:ext cx="7149252" cy="163468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2000" dirty="0"/>
              <a:t> Three-quarters of all data breaches that happen in the education sector happen where?</a:t>
            </a:r>
          </a:p>
          <a:p>
            <a:r>
              <a:rPr lang="en-US" sz="2000" dirty="0"/>
              <a:t>What is the average data breach cost for a University or College?</a:t>
            </a:r>
          </a:p>
          <a:p>
            <a:r>
              <a:rPr lang="en-US" sz="2000" dirty="0"/>
              <a:t>How much did Arizona’s Maricopa County Community College system data breach cost? </a:t>
            </a:r>
          </a:p>
          <a:p>
            <a:r>
              <a:rPr lang="en-US" sz="2000" dirty="0"/>
              <a:t>Out of 17 industry sectors that are monitored for data breaches how does the higher education sector rank? 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When your data is not protected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0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653" y="1053450"/>
            <a:ext cx="5667586" cy="3260514"/>
          </a:xfrm>
        </p:spPr>
        <p:txBody>
          <a:bodyPr>
            <a:normAutofit fontScale="92500" lnSpcReduction="20000"/>
          </a:bodyPr>
          <a:lstStyle/>
          <a:p>
            <a:pPr marL="1224524" lvl="3" indent="0">
              <a:buNone/>
            </a:pPr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2000" dirty="0"/>
              <a:t>USNH brief history of data management.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Microsoft's Data Loss Prevention (DLP) is the new approved tool.</a:t>
            </a:r>
          </a:p>
          <a:p>
            <a:endParaRPr lang="en-US" sz="2000" dirty="0"/>
          </a:p>
          <a:p>
            <a:r>
              <a:rPr lang="en-US" sz="2000" dirty="0"/>
              <a:t>Microsoft’s Data Loss Protection (DLP) can identify institutional data in many places.</a:t>
            </a:r>
          </a:p>
          <a:p>
            <a:endParaRPr lang="en-US" sz="2000" dirty="0"/>
          </a:p>
          <a:p>
            <a:r>
              <a:rPr lang="en-US" sz="2000" dirty="0"/>
              <a:t>Single pane of glass.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Prevention – Identify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 descr="A close-up of a filing cabinet">
            <a:extLst>
              <a:ext uri="{FF2B5EF4-FFF2-40B4-BE49-F238E27FC236}">
                <a16:creationId xmlns:a16="http://schemas.microsoft.com/office/drawing/2014/main" id="{CCBE2A53-B803-47B0-2AB3-1B930B0CE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7040" y="1154402"/>
            <a:ext cx="2457132" cy="315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2A1B20-7057-3C21-7027-240AF875BC58}"/>
              </a:ext>
            </a:extLst>
          </p:cNvPr>
          <p:cNvSpPr txBox="1"/>
          <p:nvPr/>
        </p:nvSpPr>
        <p:spPr>
          <a:xfrm>
            <a:off x="0" y="4797297"/>
            <a:ext cx="33512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frankbuck.blogspot.com/2013/07/your-filing-cabinet-friend-or-fo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9721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Restricted Data – Tier 4</a:t>
            </a:r>
          </a:p>
          <a:p>
            <a:endParaRPr 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Protected Data – Tier 3</a:t>
            </a:r>
          </a:p>
          <a:p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Sensitive Data – Tier 2</a:t>
            </a:r>
          </a:p>
          <a:p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Public Data – Tier 1</a:t>
            </a: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https://www.usnh.edu/policy/usy/viii-cybersecurity-policies-and-standards/information-classification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UNSH – Intuitional Data Policy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A group of computer monitors">
            <a:extLst>
              <a:ext uri="{FF2B5EF4-FFF2-40B4-BE49-F238E27FC236}">
                <a16:creationId xmlns:a16="http://schemas.microsoft.com/office/drawing/2014/main" id="{8B803386-B753-666D-6A5D-06F6884AA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33725" y="1107065"/>
            <a:ext cx="5643130" cy="31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24870"/>
            <a:ext cx="8412480" cy="2045547"/>
          </a:xfrm>
        </p:spPr>
        <p:txBody>
          <a:bodyPr>
            <a:normAutofit fontScale="92500" lnSpcReduction="10000"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800" dirty="0"/>
              <a:t>Where should my data live? What is a good location for my data?</a:t>
            </a:r>
          </a:p>
          <a:p>
            <a:r>
              <a:rPr lang="en-US" sz="1800" dirty="0"/>
              <a:t>SharePoint should be used for what type of data?</a:t>
            </a:r>
          </a:p>
          <a:p>
            <a:r>
              <a:rPr lang="en-US" sz="1800" dirty="0"/>
              <a:t>OneDrive should be used for what type of data?</a:t>
            </a:r>
          </a:p>
          <a:p>
            <a:r>
              <a:rPr lang="en-US" sz="1800" dirty="0"/>
              <a:t>Restricted data should not live locally on your laptop. There are exceptions made by Cyber Security Governance Risk and Compliance. Cybersecurity GRC.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Protection - Identify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Palm trees on a beach">
            <a:extLst>
              <a:ext uri="{FF2B5EF4-FFF2-40B4-BE49-F238E27FC236}">
                <a16:creationId xmlns:a16="http://schemas.microsoft.com/office/drawing/2014/main" id="{909485DB-C7C1-4B29-9719-14C49A9C4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4613" y="3195856"/>
            <a:ext cx="8266853" cy="1695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01E87-9347-1A1D-1CD1-A9E9640422D3}"/>
              </a:ext>
            </a:extLst>
          </p:cNvPr>
          <p:cNvSpPr txBox="1"/>
          <p:nvPr/>
        </p:nvSpPr>
        <p:spPr>
          <a:xfrm>
            <a:off x="2850368" y="4844401"/>
            <a:ext cx="3175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commons.wikimedia.org/wiki/file:tropical_beach_sunset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5804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61" y="1018962"/>
            <a:ext cx="5077472" cy="3735919"/>
          </a:xfrm>
        </p:spPr>
        <p:txBody>
          <a:bodyPr vert="horz" lIns="145152" tIns="72576" rIns="145152" bIns="72576" rtlCol="0" anchor="t">
            <a:normAutofit/>
          </a:bodyPr>
          <a:lstStyle/>
          <a:p>
            <a:pPr marL="1428115" lvl="3" indent="-203835"/>
            <a:endParaRPr lang="en-US" sz="900" dirty="0"/>
          </a:p>
          <a:p>
            <a:pPr marL="662940" lvl="1" indent="-254635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2000" dirty="0">
                <a:latin typeface="Segoe UI"/>
                <a:ea typeface="Source Sans Pro"/>
                <a:cs typeface="Segoe UI"/>
              </a:rPr>
              <a:t>Who is Cybersecurity?</a:t>
            </a:r>
          </a:p>
          <a:p>
            <a:endParaRPr lang="en-US" sz="2000" dirty="0">
              <a:latin typeface="Segoe UI"/>
              <a:ea typeface="Source Sans Pro"/>
              <a:cs typeface="Segoe UI"/>
            </a:endParaRPr>
          </a:p>
          <a:p>
            <a:r>
              <a:rPr lang="en-US" sz="2000" dirty="0">
                <a:latin typeface="Segoe UI"/>
                <a:ea typeface="Source Sans Pro"/>
                <a:cs typeface="Segoe UI"/>
              </a:rPr>
              <a:t>How does data loss prevention find where data lives?</a:t>
            </a:r>
            <a:endParaRPr lang="en-US">
              <a:latin typeface="Segoe UI"/>
              <a:ea typeface="Source Sans Pro"/>
              <a:cs typeface="Segoe UI"/>
            </a:endParaRPr>
          </a:p>
          <a:p>
            <a:endParaRPr lang="en-US" sz="2000" dirty="0"/>
          </a:p>
          <a:p>
            <a:r>
              <a:rPr lang="en-US" sz="2000">
                <a:latin typeface="Segoe UI"/>
                <a:ea typeface="Source Sans Pro"/>
                <a:cs typeface="Segoe UI"/>
              </a:rPr>
              <a:t>What is a Classifier?</a:t>
            </a:r>
            <a:endParaRPr lang="en-US" sz="2000" dirty="0"/>
          </a:p>
          <a:p>
            <a:endParaRPr lang="en-US" sz="2000" dirty="0">
              <a:latin typeface="Segoe UI"/>
              <a:ea typeface="Source Sans Pro"/>
              <a:cs typeface="Segoe UI"/>
            </a:endParaRPr>
          </a:p>
          <a:p>
            <a:r>
              <a:rPr lang="en-US" sz="2000" dirty="0"/>
              <a:t>Alerting on data?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Protection - Identify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 descr="A wooden gavel on a table">
            <a:extLst>
              <a:ext uri="{FF2B5EF4-FFF2-40B4-BE49-F238E27FC236}">
                <a16:creationId xmlns:a16="http://schemas.microsoft.com/office/drawing/2014/main" id="{628AAF88-4EC6-2B07-9F8E-C50F51452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468" y="1491982"/>
            <a:ext cx="3795594" cy="27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5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10996-5A38-4A7C-B317-1CACD033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4" y="1107015"/>
            <a:ext cx="8412480" cy="3783332"/>
          </a:xfrm>
        </p:spPr>
        <p:txBody>
          <a:bodyPr>
            <a:normAutofit/>
          </a:bodyPr>
          <a:lstStyle/>
          <a:p>
            <a:pPr lvl="3"/>
            <a:endParaRPr lang="en-US" sz="9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How can Microsoft’s Data Loss Prevention help the University System of New Hampshire protect its data?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Data Loss Prevention policies and classifiers have been previously mentioned.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Sensitivity Labels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08174" lvl="1" indent="0">
              <a:buNone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D8F67-9395-4393-8DBB-3083BA0A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9393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Data Loss Protection – Protect Your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338D-B6E0-4BE0-A3AB-4733E8E3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1B2EBD-0830-934E-8847-FCC5554383B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A199EF6-2028-2155-DC75-CFFD6115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953" y="2998681"/>
            <a:ext cx="2380957" cy="1877378"/>
          </a:xfrm>
          <a:prstGeom prst="rect">
            <a:avLst/>
          </a:prstGeom>
        </p:spPr>
      </p:pic>
      <p:pic>
        <p:nvPicPr>
          <p:cNvPr id="12" name="Picture 11" descr="A colorful beach ball on a black background">
            <a:extLst>
              <a:ext uri="{FF2B5EF4-FFF2-40B4-BE49-F238E27FC236}">
                <a16:creationId xmlns:a16="http://schemas.microsoft.com/office/drawing/2014/main" id="{CA06CD36-8526-67F5-3429-89F4A2AA7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2809" y="3555089"/>
            <a:ext cx="1591484" cy="14069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05C8DF-117B-D00A-1751-8222F1B5C15F}"/>
              </a:ext>
            </a:extLst>
          </p:cNvPr>
          <p:cNvSpPr txBox="1"/>
          <p:nvPr/>
        </p:nvSpPr>
        <p:spPr>
          <a:xfrm>
            <a:off x="0" y="4890347"/>
            <a:ext cx="32355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freepngimg.com/png/27225-swimming-pool-ball-transparent-image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559686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9c6918-787c-43ca-8f0c-d2dd1555495f">
      <UserInfo>
        <DisplayName>Colin Grebloski</DisplayName>
        <AccountId>14</AccountId>
        <AccountType/>
      </UserInfo>
      <UserInfo>
        <DisplayName>Andrew Dolph</DisplayName>
        <AccountId>24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BDD3D77AEC4088F2423A444F7EEB" ma:contentTypeVersion="5" ma:contentTypeDescription="Create a new document." ma:contentTypeScope="" ma:versionID="1fce9c2f0aba6669607f32c346c37d5b">
  <xsd:schema xmlns:xsd="http://www.w3.org/2001/XMLSchema" xmlns:xs="http://www.w3.org/2001/XMLSchema" xmlns:p="http://schemas.microsoft.com/office/2006/metadata/properties" xmlns:ns2="281ee7cb-03a8-4d26-8377-de0db29ad38f" xmlns:ns3="b09c6918-787c-43ca-8f0c-d2dd1555495f" targetNamespace="http://schemas.microsoft.com/office/2006/metadata/properties" ma:root="true" ma:fieldsID="3aa5f94e1e4c6fcf1523e3db0cc5ff49" ns2:_="" ns3:_="">
    <xsd:import namespace="281ee7cb-03a8-4d26-8377-de0db29ad38f"/>
    <xsd:import namespace="b09c6918-787c-43ca-8f0c-d2dd15554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ee7cb-03a8-4d26-8377-de0db29ad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c6918-787c-43ca-8f0c-d2dd1555495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5E4E1-A927-445C-BF26-AE54CE3366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09C5C4-3453-49FB-B0C3-6BF9F83F6621}">
  <ds:schemaRefs>
    <ds:schemaRef ds:uri="http://schemas.microsoft.com/office/2006/documentManagement/types"/>
    <ds:schemaRef ds:uri="http://www.w3.org/XML/1998/namespace"/>
    <ds:schemaRef ds:uri="f9ef554e-ae7c-4866-85b0-6e2da819a107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9e0dda0-a187-4059-a8ab-f0e49578b4b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978B751-B1C0-4445-B972-E09FB9D50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ee7cb-03a8-4d26-8377-de0db29ad38f"/>
    <ds:schemaRef ds:uri="b09c6918-787c-43ca-8f0c-d2dd155549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On-screen Show (16:9)</PresentationFormat>
  <Paragraphs>166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Custom Design</vt:lpstr>
      <vt:lpstr>Data Loss Prevention with Matthew Anderson and Kevin Stribling </vt:lpstr>
      <vt:lpstr>Data Loss Prevention – Table of Contents</vt:lpstr>
      <vt:lpstr>Four Pillars of Data Loss Prevention</vt:lpstr>
      <vt:lpstr>When your data is not protected</vt:lpstr>
      <vt:lpstr>Data Loss Prevention – Identify Data</vt:lpstr>
      <vt:lpstr>UNSH – Intuitional Data Policy Review</vt:lpstr>
      <vt:lpstr>Data Loss Protection - Identify Data</vt:lpstr>
      <vt:lpstr>Data Loss Protection - Identify Data</vt:lpstr>
      <vt:lpstr>Data Loss Protection – Protect Your Data</vt:lpstr>
      <vt:lpstr>Data Loss Protection – Prevent Data Loss</vt:lpstr>
      <vt:lpstr>Data Loss Protection – Govern Your Data</vt:lpstr>
      <vt:lpstr>Data Loss Prevention – The Meeting</vt:lpstr>
      <vt:lpstr>What Does a Secure SharePoint looks like</vt:lpstr>
      <vt:lpstr>Questions &amp; Answers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Loss Prevention with Matthew Anderson and Kevin Stribling </dc:title>
  <dc:creator/>
  <cp:lastModifiedBy/>
  <cp:revision>117</cp:revision>
  <dcterms:created xsi:type="dcterms:W3CDTF">2021-05-18T17:16:43Z</dcterms:created>
  <dcterms:modified xsi:type="dcterms:W3CDTF">2023-10-13T17:48:29Z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0x010100323EBDD3D77AEC4088F2423A444F7EEB</vt:lpwstr>
  </property>
</Properties>
</file>