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290" r:id="rId6"/>
    <p:sldId id="257" r:id="rId7"/>
    <p:sldId id="260" r:id="rId8"/>
    <p:sldId id="258" r:id="rId9"/>
    <p:sldId id="259" r:id="rId10"/>
    <p:sldId id="292" r:id="rId11"/>
    <p:sldId id="293" r:id="rId12"/>
    <p:sldId id="294" r:id="rId13"/>
    <p:sldId id="299" r:id="rId14"/>
    <p:sldId id="300" r:id="rId15"/>
    <p:sldId id="282" r:id="rId16"/>
    <p:sldId id="279" r:id="rId17"/>
    <p:sldId id="263" r:id="rId18"/>
    <p:sldId id="297" r:id="rId19"/>
    <p:sldId id="280" r:id="rId20"/>
    <p:sldId id="281" r:id="rId21"/>
    <p:sldId id="287" r:id="rId22"/>
    <p:sldId id="262" r:id="rId23"/>
    <p:sldId id="291" r:id="rId24"/>
    <p:sldId id="302" r:id="rId25"/>
    <p:sldId id="283" r:id="rId26"/>
    <p:sldId id="284" r:id="rId27"/>
    <p:sldId id="295" r:id="rId28"/>
    <p:sldId id="296" r:id="rId29"/>
    <p:sldId id="303" r:id="rId30"/>
    <p:sldId id="304" r:id="rId31"/>
    <p:sldId id="285" r:id="rId32"/>
    <p:sldId id="30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a Stechyshyn" initials="AS" lastIdx="1" clrIdx="0">
    <p:extLst>
      <p:ext uri="{19B8F6BF-5375-455C-9EA6-DF929625EA0E}">
        <p15:presenceInfo xmlns:p15="http://schemas.microsoft.com/office/powerpoint/2012/main" userId="S::as1677@unh.edu::1c31622a-504e-4a2b-bc71-356d6a9587d0" providerId="AD"/>
      </p:ext>
    </p:extLst>
  </p:cmAuthor>
  <p:cmAuthor id="2" name="Alina Stechyshyn" initials="AS [2]" lastIdx="1" clrIdx="1">
    <p:extLst>
      <p:ext uri="{19B8F6BF-5375-455C-9EA6-DF929625EA0E}">
        <p15:presenceInfo xmlns:p15="http://schemas.microsoft.com/office/powerpoint/2012/main" userId="S::as1677@usnh.edu::1c31622a-504e-4a2b-bc71-356d6a9587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97651-0813-41AA-99A0-B5C5ECACAC0D}" v="13" dt="2021-10-05T17:36:20.930"/>
    <p1510:client id="{F18F6BF9-521E-495E-A1CD-0C7F85AC2382}" v="4" dt="2021-10-06T15:52:06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systemnh.sharepoint.com/sites/CyberOpsIAM/Shared%20Documents/General/Metrics/CIS%2009%20-%20Email%20and%20Web%20Browser%20Protections/Metrics%20Email%20and%20Web%20Browser%20Protec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Phishing Emails Over Time</a:t>
            </a:r>
          </a:p>
        </c:rich>
      </c:tx>
      <c:layout>
        <c:manualLayout>
          <c:xMode val="edge"/>
          <c:yMode val="edge"/>
          <c:x val="0.1750863826320376"/>
          <c:y val="1.452389691742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'Microsoft 365 email'!$B$1</c:f>
              <c:strCache>
                <c:ptCount val="1"/>
                <c:pt idx="0">
                  <c:v>Inbound Good Mail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'Microsoft 365 email'!$A$2:$A$8</c:f>
              <c:numCache>
                <c:formatCode>m/d/yyyy</c:formatCode>
                <c:ptCount val="7"/>
                <c:pt idx="0">
                  <c:v>44286</c:v>
                </c:pt>
                <c:pt idx="1">
                  <c:v>44316</c:v>
                </c:pt>
                <c:pt idx="2">
                  <c:v>44347</c:v>
                </c:pt>
                <c:pt idx="3">
                  <c:v>44377</c:v>
                </c:pt>
                <c:pt idx="4">
                  <c:v>44408</c:v>
                </c:pt>
                <c:pt idx="5">
                  <c:v>44439</c:v>
                </c:pt>
                <c:pt idx="6">
                  <c:v>44469</c:v>
                </c:pt>
              </c:numCache>
            </c:numRef>
          </c:cat>
          <c:val>
            <c:numRef>
              <c:f>'Microsoft 365 email'!$B$2:$B$8</c:f>
              <c:numCache>
                <c:formatCode>General</c:formatCode>
                <c:ptCount val="7"/>
                <c:pt idx="0">
                  <c:v>10320795</c:v>
                </c:pt>
                <c:pt idx="1">
                  <c:v>11934131</c:v>
                </c:pt>
                <c:pt idx="2">
                  <c:v>9447492</c:v>
                </c:pt>
                <c:pt idx="3">
                  <c:v>9629675</c:v>
                </c:pt>
                <c:pt idx="4">
                  <c:v>8967506</c:v>
                </c:pt>
                <c:pt idx="5">
                  <c:v>9867829</c:v>
                </c:pt>
                <c:pt idx="6">
                  <c:v>11764623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4E-4CD4-B3D0-1BBD34D9A251}"/>
            </c:ext>
          </c:extLst>
        </c:ser>
        <c:ser>
          <c:idx val="2"/>
          <c:order val="2"/>
          <c:tx>
            <c:strRef>
              <c:f>'Microsoft 365 email'!$D$1</c:f>
              <c:strCache>
                <c:ptCount val="1"/>
                <c:pt idx="0">
                  <c:v>Inbound Phish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9817AE-DCAF-4DCF-A2F8-377CB915FA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24E-4CD4-B3D0-1BBD34D9A2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0AB8F1-F72A-4D3D-BCDF-D4D16D253D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24E-4CD4-B3D0-1BBD34D9A2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024B747-BE70-42A1-A5AC-5831491AA4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24E-4CD4-B3D0-1BBD34D9A2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5122EA-9E6A-4A77-83D8-81818D68EA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24E-4CD4-B3D0-1BBD34D9A2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8DA92EB-DF1A-49AC-96D9-20AB4B644F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24E-4CD4-B3D0-1BBD34D9A2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39818FF-69C5-400E-A773-ECC33301EF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24E-4CD4-B3D0-1BBD34D9A2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2E79C25-9496-4BCB-BFBB-F2948325E9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24E-4CD4-B3D0-1BBD34D9A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'Microsoft 365 email'!$A$2:$A$8</c:f>
              <c:numCache>
                <c:formatCode>m/d/yyyy</c:formatCode>
                <c:ptCount val="7"/>
                <c:pt idx="0">
                  <c:v>44286</c:v>
                </c:pt>
                <c:pt idx="1">
                  <c:v>44316</c:v>
                </c:pt>
                <c:pt idx="2">
                  <c:v>44347</c:v>
                </c:pt>
                <c:pt idx="3">
                  <c:v>44377</c:v>
                </c:pt>
                <c:pt idx="4">
                  <c:v>44408</c:v>
                </c:pt>
                <c:pt idx="5">
                  <c:v>44439</c:v>
                </c:pt>
                <c:pt idx="6">
                  <c:v>44469</c:v>
                </c:pt>
              </c:numCache>
            </c:numRef>
          </c:cat>
          <c:val>
            <c:numRef>
              <c:f>'Microsoft 365 email'!$D$2:$D$8</c:f>
              <c:numCache>
                <c:formatCode>General</c:formatCode>
                <c:ptCount val="7"/>
                <c:pt idx="0">
                  <c:v>381545</c:v>
                </c:pt>
                <c:pt idx="1">
                  <c:v>378510</c:v>
                </c:pt>
                <c:pt idx="2">
                  <c:v>450709</c:v>
                </c:pt>
                <c:pt idx="3">
                  <c:v>1142628</c:v>
                </c:pt>
                <c:pt idx="4">
                  <c:v>1048381</c:v>
                </c:pt>
                <c:pt idx="5">
                  <c:v>836076</c:v>
                </c:pt>
                <c:pt idx="6">
                  <c:v>754475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'Microsoft 365 email'!$E$2:$E$8</c15:f>
                <c15:dlblRangeCache>
                  <c:ptCount val="7"/>
                  <c:pt idx="0">
                    <c:v>4%</c:v>
                  </c:pt>
                  <c:pt idx="1">
                    <c:v>3%</c:v>
                  </c:pt>
                  <c:pt idx="2">
                    <c:v>5%</c:v>
                  </c:pt>
                  <c:pt idx="3">
                    <c:v>11%</c:v>
                  </c:pt>
                  <c:pt idx="4">
                    <c:v>10%</c:v>
                  </c:pt>
                  <c:pt idx="5">
                    <c:v>8%</c:v>
                  </c:pt>
                  <c:pt idx="6">
                    <c:v>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E24E-4CD4-B3D0-1BBD34D9A2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1478936536"/>
        <c:axId val="14789319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'Microsoft 365 email'!$C$1</c15:sqref>
                        </c15:formulaRef>
                      </c:ext>
                    </c:extLst>
                    <c:strCache>
                      <c:ptCount val="1"/>
                      <c:pt idx="0">
                        <c:v>Inbound Malware</c:v>
                      </c:pt>
                    </c:strCache>
                  </c:strRef>
                </c:tx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'Microsoft 365 email'!$A$2:$A$8</c15:sqref>
                        </c15:formulaRef>
                      </c:ext>
                    </c:extLst>
                    <c:numCache>
                      <c:formatCode>m/d/yyyy</c:formatCode>
                      <c:ptCount val="7"/>
                      <c:pt idx="0">
                        <c:v>44286</c:v>
                      </c:pt>
                      <c:pt idx="1">
                        <c:v>44316</c:v>
                      </c:pt>
                      <c:pt idx="2">
                        <c:v>44347</c:v>
                      </c:pt>
                      <c:pt idx="3">
                        <c:v>44377</c:v>
                      </c:pt>
                      <c:pt idx="4">
                        <c:v>44408</c:v>
                      </c:pt>
                      <c:pt idx="5">
                        <c:v>44439</c:v>
                      </c:pt>
                      <c:pt idx="6">
                        <c:v>44469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'Microsoft 365 email'!$C$2:$C$8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1999</c:v>
                      </c:pt>
                      <c:pt idx="1">
                        <c:v>1803</c:v>
                      </c:pt>
                      <c:pt idx="2">
                        <c:v>1899</c:v>
                      </c:pt>
                      <c:pt idx="3">
                        <c:v>3501</c:v>
                      </c:pt>
                      <c:pt idx="4">
                        <c:v>3334</c:v>
                      </c:pt>
                      <c:pt idx="5">
                        <c:v>5394</c:v>
                      </c:pt>
                      <c:pt idx="6">
                        <c:v>6927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E24E-4CD4-B3D0-1BBD34D9A251}"/>
                  </c:ext>
                </c:extLst>
              </c15:ser>
            </c15:filteredBarSeries>
          </c:ext>
        </c:extLst>
      </c:barChart>
      <c:dateAx>
        <c:axId val="14789365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931944"/>
        <c:crosses val="autoZero"/>
        <c:auto val="1"/>
        <c:lblOffset val="100"/>
        <c:baseTimeUnit val="months"/>
      </c:dateAx>
      <c:valAx>
        <c:axId val="1478931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7893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0000"/>
                </a:highlight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D270-20E6-42CF-A38E-9A5B615151B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76E73-A534-4545-8549-E2C2D8B91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2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76E73-A534-4545-8549-E2C2D8B91A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2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89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0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2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1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3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9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79EE-C80D-4170-9702-0891FE60C41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0479-BB19-444E-815F-B84B871A1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8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hishing.report@unh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UNH">
            <a:extLst>
              <a:ext uri="{FF2B5EF4-FFF2-40B4-BE49-F238E27FC236}">
                <a16:creationId xmlns:a16="http://schemas.microsoft.com/office/drawing/2014/main" id="{237AA873-D602-43F3-AB04-F6EE2A96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97" y="6398145"/>
            <a:ext cx="2424303" cy="511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8F9CC-7278-4F62-BB94-B8C256B8F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0" y="1622066"/>
            <a:ext cx="4001709" cy="2663688"/>
          </a:xfrm>
        </p:spPr>
        <p:txBody>
          <a:bodyPr anchor="ctr">
            <a:normAutofit/>
          </a:bodyPr>
          <a:lstStyle/>
          <a:p>
            <a:pPr algn="l"/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  <a:latin typeface="Modern Love Caps" panose="020B0604020202020204" pitchFamily="82" charset="0"/>
              </a:rPr>
              <a:t>Shark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554E7-374C-44FF-9CB7-9E2CA5929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737" y="3429000"/>
            <a:ext cx="7001023" cy="2912607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latin typeface="Modern Love"/>
              </a:rPr>
              <a:t>Become a shark in the ocean of phishing</a:t>
            </a:r>
          </a:p>
          <a:p>
            <a:pPr algn="l"/>
            <a:endParaRPr lang="en-US" dirty="0">
              <a:latin typeface="Modern Love"/>
            </a:endParaRPr>
          </a:p>
          <a:p>
            <a:pPr algn="r"/>
            <a:r>
              <a:rPr lang="en-US" dirty="0">
                <a:latin typeface="Modern Love"/>
              </a:rPr>
              <a:t>Alina Stechyshyn,</a:t>
            </a:r>
          </a:p>
          <a:p>
            <a:pPr algn="r"/>
            <a:r>
              <a:rPr lang="en-US" dirty="0">
                <a:latin typeface="Modern Love"/>
              </a:rPr>
              <a:t> USNH Cybersecurity Analyst</a:t>
            </a:r>
            <a:endParaRPr lang="en-US" dirty="0">
              <a:latin typeface="Modern Love" panose="04090805081005020601" pitchFamily="82" charset="0"/>
            </a:endParaRPr>
          </a:p>
          <a:p>
            <a:pPr algn="l"/>
            <a:endParaRPr lang="en-US" sz="1300" dirty="0">
              <a:solidFill>
                <a:schemeClr val="bg1"/>
              </a:solidFill>
              <a:latin typeface="Modern Love" panose="04090805081005020601" pitchFamily="82" charset="0"/>
            </a:endParaRPr>
          </a:p>
          <a:p>
            <a:pPr algn="l"/>
            <a:endParaRPr lang="en-US" sz="13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5EBE-900C-4DC3-879D-45029226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956" y="148214"/>
            <a:ext cx="7412855" cy="1325563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Modern Love" panose="04090805081005020601" pitchFamily="82" charset="0"/>
              </a:rPr>
              <a:t>Phishing with Malware Attached in Another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449F-69AB-4E4D-B393-D1A8447F3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2725"/>
            <a:ext cx="10515600" cy="4351338"/>
          </a:xfrm>
        </p:spPr>
        <p:txBody>
          <a:bodyPr/>
          <a:lstStyle/>
          <a:p>
            <a:r>
              <a:rPr lang="en-US" dirty="0"/>
              <a:t>By attaching malware in another email attachment, attackers avoid our scanners:</a:t>
            </a:r>
          </a:p>
          <a:p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1C903F-6EB5-4C66-9D77-2F965291E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47" y="2250621"/>
            <a:ext cx="10264426" cy="45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D0DA-ED71-49AA-824B-E83C9040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770" y="223173"/>
            <a:ext cx="6924583" cy="1325563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Malicious html attachment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E4B38D-9F03-4118-B19B-F7004AE9A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" y="2193925"/>
            <a:ext cx="10357657" cy="4024313"/>
          </a:xfrm>
        </p:spPr>
      </p:pic>
    </p:spTree>
    <p:extLst>
      <p:ext uri="{BB962C8B-B14F-4D97-AF65-F5344CB8AC3E}">
        <p14:creationId xmlns:p14="http://schemas.microsoft.com/office/powerpoint/2010/main" val="110056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AAFD-F208-48E5-AAD1-578B615E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11" y="209681"/>
            <a:ext cx="6853561" cy="1325563"/>
          </a:xfrm>
        </p:spPr>
        <p:txBody>
          <a:bodyPr anchor="ctr"/>
          <a:lstStyle/>
          <a:p>
            <a:r>
              <a:rPr lang="en-US" dirty="0">
                <a:latin typeface="Modern Love" panose="04090805081005020601" pitchFamily="82" charset="0"/>
              </a:rPr>
              <a:t>Internal Phishing </a:t>
            </a:r>
            <a:endParaRPr lang="en-US" dirty="0"/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31F145C-92C9-4095-B2E9-360BCC5C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8" y="1535244"/>
            <a:ext cx="10515600" cy="39362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4093E-FF7A-4CDA-B02C-B374562C55C1}"/>
              </a:ext>
            </a:extLst>
          </p:cNvPr>
          <p:cNvSpPr txBox="1"/>
          <p:nvPr/>
        </p:nvSpPr>
        <p:spPr>
          <a:xfrm>
            <a:off x="7018773" y="2294840"/>
            <a:ext cx="143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PHISH</a:t>
            </a:r>
          </a:p>
        </p:txBody>
      </p:sp>
    </p:spTree>
    <p:extLst>
      <p:ext uri="{BB962C8B-B14F-4D97-AF65-F5344CB8AC3E}">
        <p14:creationId xmlns:p14="http://schemas.microsoft.com/office/powerpoint/2010/main" val="36679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56D3-A579-417E-B420-D43E65F8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425" y="110928"/>
            <a:ext cx="7279690" cy="1325563"/>
          </a:xfrm>
        </p:spPr>
        <p:txBody>
          <a:bodyPr anchor="ctr"/>
          <a:lstStyle/>
          <a:p>
            <a:r>
              <a:rPr lang="en-US" dirty="0">
                <a:latin typeface="Modern Love" panose="04090805081005020601" pitchFamily="82" charset="0"/>
              </a:rPr>
              <a:t>UNH example Break-Down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A67DAE-8D8C-4D93-8CF0-5743B6F07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9" y="2216076"/>
            <a:ext cx="11580821" cy="45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F872-A3E8-4B81-8C19-065D317E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76" y="302476"/>
            <a:ext cx="6808089" cy="1325563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URLs can be analyzed without Clicking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FBBD-2426-41A0-9003-A771A744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65" y="1994039"/>
            <a:ext cx="10820400" cy="4024125"/>
          </a:xfrm>
        </p:spPr>
        <p:txBody>
          <a:bodyPr/>
          <a:lstStyle/>
          <a:p>
            <a:r>
              <a:rPr lang="en-US" sz="2800" dirty="0"/>
              <a:t>Does the URL in the email make sense? What is its domain?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34FEA2-4451-439B-B4C4-35FF541B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5" y="2543175"/>
            <a:ext cx="11391900" cy="124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E4C16B-16F1-4FF9-8033-FB65E210B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93" y="3992577"/>
            <a:ext cx="7776507" cy="998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FAC92-815D-4149-8FC2-898403378221}"/>
              </a:ext>
            </a:extLst>
          </p:cNvPr>
          <p:cNvSpPr txBox="1"/>
          <p:nvPr/>
        </p:nvSpPr>
        <p:spPr>
          <a:xfrm>
            <a:off x="6574156" y="2759712"/>
            <a:ext cx="143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5E502-1BC6-4064-97AC-1A184033BAFD}"/>
              </a:ext>
            </a:extLst>
          </p:cNvPr>
          <p:cNvSpPr txBox="1"/>
          <p:nvPr/>
        </p:nvSpPr>
        <p:spPr>
          <a:xfrm>
            <a:off x="8579126" y="4011802"/>
            <a:ext cx="143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PHISH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42C32A-69DC-428F-BD9E-F365CDA0B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" y="5477916"/>
            <a:ext cx="11031489" cy="108049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7D4347-4A60-4BEF-847E-3D83F47CD7D6}"/>
              </a:ext>
            </a:extLst>
          </p:cNvPr>
          <p:cNvSpPr txBox="1"/>
          <p:nvPr/>
        </p:nvSpPr>
        <p:spPr>
          <a:xfrm>
            <a:off x="322311" y="4771696"/>
            <a:ext cx="244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SPAM/JUNK</a:t>
            </a:r>
          </a:p>
        </p:txBody>
      </p:sp>
    </p:spTree>
    <p:extLst>
      <p:ext uri="{BB962C8B-B14F-4D97-AF65-F5344CB8AC3E}">
        <p14:creationId xmlns:p14="http://schemas.microsoft.com/office/powerpoint/2010/main" val="13893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7A6B-059A-42E2-AE47-CDFF9DB3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536" y="386522"/>
            <a:ext cx="8469296" cy="1325563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Phishing that collects active emails to use in other phishing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3C363F-2D4A-4A20-ADD2-69C66F2E6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6" y="1825625"/>
            <a:ext cx="2873070" cy="4365450"/>
          </a:xfrm>
        </p:spPr>
        <p:txBody>
          <a:bodyPr/>
          <a:lstStyle/>
          <a:p>
            <a:r>
              <a:rPr lang="en-US" dirty="0"/>
              <a:t>Unknown sender</a:t>
            </a:r>
          </a:p>
          <a:p>
            <a:r>
              <a:rPr lang="en-US" dirty="0"/>
              <a:t>Asking to Unsubscribe from an Unknown group</a:t>
            </a:r>
          </a:p>
          <a:p>
            <a:r>
              <a:rPr lang="en-US" dirty="0"/>
              <a:t>Not so innocent</a:t>
            </a:r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FC547A0-8E54-4BAB-8720-F3509D5C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10" y="1951782"/>
            <a:ext cx="9207735" cy="4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56D3-A579-417E-B420-D43E65F8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394" y="0"/>
            <a:ext cx="6027938" cy="1325563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Is it Phishing or Spam? (External)</a:t>
            </a:r>
          </a:p>
        </p:txBody>
      </p:sp>
      <p:pic>
        <p:nvPicPr>
          <p:cNvPr id="10" name="Content Placeholder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1D790D7-7BBD-49D9-8F62-9E8D1840D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0" y="1677115"/>
            <a:ext cx="10515600" cy="4076571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AC970-E52C-46B4-ACD9-4D61B4F6F805}"/>
              </a:ext>
            </a:extLst>
          </p:cNvPr>
          <p:cNvSpPr txBox="1"/>
          <p:nvPr/>
        </p:nvSpPr>
        <p:spPr>
          <a:xfrm>
            <a:off x="772357" y="5876924"/>
            <a:ext cx="1108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Spoofed Sender: Name &lt;meltwill001@</a:t>
            </a:r>
            <a:r>
              <a:rPr lang="en-US" sz="3200" b="1" u="sng" dirty="0">
                <a:solidFill>
                  <a:srgbClr val="FF0000"/>
                </a:solidFill>
              </a:rPr>
              <a:t>gmail.com</a:t>
            </a:r>
            <a:r>
              <a:rPr lang="en-US" sz="3200" b="1" dirty="0"/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5F2BA-6D56-4CE3-8715-DCB591F383EC}"/>
              </a:ext>
            </a:extLst>
          </p:cNvPr>
          <p:cNvSpPr txBox="1"/>
          <p:nvPr/>
        </p:nvSpPr>
        <p:spPr>
          <a:xfrm>
            <a:off x="6867170" y="1735202"/>
            <a:ext cx="143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PHISH</a:t>
            </a:r>
          </a:p>
        </p:txBody>
      </p:sp>
    </p:spTree>
    <p:extLst>
      <p:ext uri="{BB962C8B-B14F-4D97-AF65-F5344CB8AC3E}">
        <p14:creationId xmlns:p14="http://schemas.microsoft.com/office/powerpoint/2010/main" val="22226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56D3-A579-417E-B420-D43E65F8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092"/>
            <a:ext cx="1119474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dern Love" panose="04090805081005020601" pitchFamily="82" charset="0"/>
              </a:rPr>
              <a:t>Is it Phishing or real? Confirm the Request via University Email</a:t>
            </a:r>
            <a:endParaRPr lang="en-US" dirty="0"/>
          </a:p>
        </p:txBody>
      </p:sp>
      <p:pic>
        <p:nvPicPr>
          <p:cNvPr id="10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8AAB1A-5CE8-4E91-B0B8-37A25C21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6" y="1912690"/>
            <a:ext cx="11092884" cy="4739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94A6F2-8E72-4DE8-92E6-2F27415E8F81}"/>
              </a:ext>
            </a:extLst>
          </p:cNvPr>
          <p:cNvSpPr txBox="1"/>
          <p:nvPr/>
        </p:nvSpPr>
        <p:spPr>
          <a:xfrm>
            <a:off x="7688510" y="2905780"/>
            <a:ext cx="143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PHISH</a:t>
            </a:r>
          </a:p>
        </p:txBody>
      </p:sp>
    </p:spTree>
    <p:extLst>
      <p:ext uri="{BB962C8B-B14F-4D97-AF65-F5344CB8AC3E}">
        <p14:creationId xmlns:p14="http://schemas.microsoft.com/office/powerpoint/2010/main" val="38762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7B8E-8018-415A-A247-0F6D9579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687" y="80867"/>
            <a:ext cx="6002364" cy="1325563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Tech Support Scams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34E50B-00C2-46C7-91A4-12016C5258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88453" y="2515159"/>
            <a:ext cx="13932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</a:rPr>
              <a:t>PHISH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6D7A524-D440-44C6-8DF9-97F7359D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68073"/>
            <a:ext cx="5210661" cy="5371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074B3-5B3A-4ED1-BC0E-7A20CF225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42" y="1468073"/>
            <a:ext cx="6940492" cy="5371671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8A986EB-1520-4D19-AF8D-7E72B0225059}"/>
              </a:ext>
            </a:extLst>
          </p:cNvPr>
          <p:cNvSpPr txBox="1">
            <a:spLocks/>
          </p:cNvSpPr>
          <p:nvPr/>
        </p:nvSpPr>
        <p:spPr>
          <a:xfrm>
            <a:off x="10712391" y="2460842"/>
            <a:ext cx="1393272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PHISH</a:t>
            </a:r>
          </a:p>
        </p:txBody>
      </p:sp>
    </p:spTree>
    <p:extLst>
      <p:ext uri="{BB962C8B-B14F-4D97-AF65-F5344CB8AC3E}">
        <p14:creationId xmlns:p14="http://schemas.microsoft.com/office/powerpoint/2010/main" val="38409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F872-A3E8-4B81-8C19-065D317E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532" y="18255"/>
            <a:ext cx="7048870" cy="1325563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Types of Phishing at UNH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F18F8-E033-414D-870F-F32DA87B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6" y="1087394"/>
            <a:ext cx="3840374" cy="5752351"/>
          </a:xfrm>
          <a:ln>
            <a:solidFill>
              <a:schemeClr val="tx2"/>
            </a:solidFill>
          </a:ln>
        </p:spPr>
        <p:txBody>
          <a:bodyPr anchor="b">
            <a:normAutofit/>
          </a:bodyPr>
          <a:lstStyle/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r>
              <a:rPr lang="en-US" sz="2400" b="1" dirty="0"/>
              <a:t>Credential Collection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</a:pPr>
            <a:r>
              <a:rPr lang="en-US" sz="2400" dirty="0"/>
              <a:t>Sender asks you to confirm your password, or reactivate your account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</a:pPr>
            <a:r>
              <a:rPr lang="en-US" sz="2400" dirty="0"/>
              <a:t>Involves links to fake Login pages</a:t>
            </a:r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</a:pPr>
            <a:r>
              <a:rPr lang="en-US" sz="2400" dirty="0"/>
              <a:t>Uses valid credentials to access email and distribute malicious message to all contacts.</a:t>
            </a:r>
            <a:endParaRPr lang="en-US" dirty="0"/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</a:pPr>
            <a:endParaRPr lang="en-US" dirty="0"/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</a:pPr>
            <a:endParaRPr lang="en-US" dirty="0"/>
          </a:p>
          <a:p>
            <a:pPr>
              <a:lnSpc>
                <a:spcPct val="100000"/>
              </a:lnSpc>
              <a:buClr>
                <a:schemeClr val="bg1">
                  <a:lumMod val="65000"/>
                </a:schemeClr>
              </a:buClr>
            </a:pPr>
            <a:endParaRPr lang="en-US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1D94D29-1CEB-4357-B3F4-E89D15A3F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5" y="5177739"/>
            <a:ext cx="2310861" cy="1646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460D6-6160-4AE5-BAC0-12007815699F}"/>
              </a:ext>
            </a:extLst>
          </p:cNvPr>
          <p:cNvSpPr txBox="1"/>
          <p:nvPr/>
        </p:nvSpPr>
        <p:spPr>
          <a:xfrm>
            <a:off x="3965509" y="4153015"/>
            <a:ext cx="3705307" cy="2688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/>
              <a:t>Job scams</a:t>
            </a:r>
          </a:p>
          <a:p>
            <a:r>
              <a:rPr lang="en-US"/>
              <a:t>Emails with easy jobs that pay well, which in fact involve fraudulent activity.</a:t>
            </a:r>
          </a:p>
        </p:txBody>
      </p:sp>
      <p:pic>
        <p:nvPicPr>
          <p:cNvPr id="8" name="Picture 7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F6AAA338-AB98-42CB-9F73-851AEE04A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37" y="5299800"/>
            <a:ext cx="2995701" cy="15245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9E907A-ED67-4285-8BA4-640CC8B6F41F}"/>
              </a:ext>
            </a:extLst>
          </p:cNvPr>
          <p:cNvSpPr txBox="1"/>
          <p:nvPr/>
        </p:nvSpPr>
        <p:spPr>
          <a:xfrm>
            <a:off x="3965507" y="1087394"/>
            <a:ext cx="3705309" cy="3063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no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b="1" dirty="0"/>
              <a:t>Download malware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Emails try to convince the recipient to click the URL or open an attachment.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8584F-764E-4E2B-8C4D-3DA75D89E870}"/>
              </a:ext>
            </a:extLst>
          </p:cNvPr>
          <p:cNvSpPr txBox="1"/>
          <p:nvPr/>
        </p:nvSpPr>
        <p:spPr>
          <a:xfrm>
            <a:off x="7670816" y="1087394"/>
            <a:ext cx="4233161" cy="5770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b="1"/>
              <a:t>Spear Phishing – gift card scams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/>
              <a:t>Spoofing a familiar name, asking for your quick help to purchase gift cards.</a:t>
            </a:r>
          </a:p>
          <a:p>
            <a:pPr>
              <a:lnSpc>
                <a:spcPct val="200000"/>
              </a:lnSpc>
              <a:buClr>
                <a:schemeClr val="bg1">
                  <a:lumMod val="65000"/>
                </a:schemeClr>
              </a:buClr>
            </a:pPr>
            <a:endParaRPr lang="en-US" sz="2000" b="1"/>
          </a:p>
          <a:p>
            <a:pPr>
              <a:lnSpc>
                <a:spcPct val="200000"/>
              </a:lnSpc>
              <a:buClr>
                <a:schemeClr val="bg1">
                  <a:lumMod val="65000"/>
                </a:schemeClr>
              </a:buClr>
            </a:pPr>
            <a:endParaRPr lang="en-US" sz="2000" b="1"/>
          </a:p>
          <a:p>
            <a:pPr>
              <a:lnSpc>
                <a:spcPct val="200000"/>
              </a:lnSpc>
              <a:buClr>
                <a:schemeClr val="bg1">
                  <a:lumMod val="65000"/>
                </a:schemeClr>
              </a:buClr>
            </a:pPr>
            <a:endParaRPr lang="en-US" sz="2000" b="1"/>
          </a:p>
          <a:p>
            <a:pPr>
              <a:lnSpc>
                <a:spcPct val="200000"/>
              </a:lnSpc>
              <a:buClr>
                <a:schemeClr val="bg1">
                  <a:lumMod val="65000"/>
                </a:schemeClr>
              </a:buClr>
            </a:pPr>
            <a:endParaRPr lang="en-US" sz="2000" b="1"/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0B4A57-24B0-4BA4-8F79-6424A5F60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72" y="2625915"/>
            <a:ext cx="2880324" cy="150985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EF9586A-69A3-4E83-A98D-FD5D4690A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81" y="2541864"/>
            <a:ext cx="4022847" cy="1738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459A617-A43F-4924-A853-D7ABA39A2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542" y="4514957"/>
            <a:ext cx="4037185" cy="1860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3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B1A5-BC88-46C2-A0E5-879FEAAE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973" y="110355"/>
            <a:ext cx="7688061" cy="1535837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Phishing attacks are on the 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69F3-4352-49CD-BC82-E461DB2D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7" y="1468073"/>
            <a:ext cx="5612934" cy="507800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Phishing attacks: # 1 attack in higher ed now.</a:t>
            </a:r>
          </a:p>
          <a:p>
            <a:r>
              <a:rPr lang="en-US" sz="3000" dirty="0"/>
              <a:t>Phishing attacks: 95% of all cyber-attacks on enterprise networks</a:t>
            </a:r>
          </a:p>
          <a:p>
            <a:r>
              <a:rPr lang="en-US" sz="3000" dirty="0"/>
              <a:t>UNH: email filtering policies + security operations folks</a:t>
            </a:r>
          </a:p>
          <a:p>
            <a:r>
              <a:rPr lang="en-US" sz="3000" dirty="0"/>
              <a:t>Email is scanned for malware, phishing  and spam is moved to Junk folder</a:t>
            </a:r>
          </a:p>
          <a:p>
            <a:r>
              <a:rPr lang="en-US" sz="3200" dirty="0"/>
              <a:t>Problem: automatic detection is not enough</a:t>
            </a:r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B31F4F-09BB-4715-A36E-B092B2C66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308005"/>
              </p:ext>
            </p:extLst>
          </p:nvPr>
        </p:nvGraphicFramePr>
        <p:xfrm>
          <a:off x="6017420" y="2248679"/>
          <a:ext cx="5991077" cy="387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7324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55BA-789D-42C5-8F1B-3C25F6E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1" y="175632"/>
            <a:ext cx="6182247" cy="1212978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Phishing Indicators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5924-EB7B-4579-A241-A55AFBE3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8610"/>
            <a:ext cx="6182248" cy="1002606"/>
          </a:xfrm>
        </p:spPr>
        <p:txBody>
          <a:bodyPr>
            <a:normAutofit fontScale="92500" lnSpcReduction="20000"/>
          </a:bodyPr>
          <a:lstStyle/>
          <a:p>
            <a:r>
              <a:rPr lang="en-US" sz="3000"/>
              <a:t>Sender address claims to be from UNH/PSU/KSC/GSC/USNH, but the email domain is not.</a:t>
            </a:r>
          </a:p>
          <a:p>
            <a:pPr marL="0" indent="0">
              <a:buNone/>
            </a:pPr>
            <a:endParaRPr lang="en-US" sz="3000"/>
          </a:p>
          <a:p>
            <a:endParaRPr lang="en-US" sz="3000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8822B-1292-4F12-9195-4635D89AC37F}"/>
              </a:ext>
            </a:extLst>
          </p:cNvPr>
          <p:cNvSpPr txBox="1"/>
          <p:nvPr/>
        </p:nvSpPr>
        <p:spPr>
          <a:xfrm>
            <a:off x="6637406" y="1473580"/>
            <a:ext cx="6506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Name &lt;meltwill001@</a:t>
            </a:r>
            <a:r>
              <a:rPr lang="en-US" sz="2800" b="1" u="sng">
                <a:solidFill>
                  <a:srgbClr val="FF0000"/>
                </a:solidFill>
              </a:rPr>
              <a:t>gmail.com</a:t>
            </a:r>
            <a:r>
              <a:rPr lang="en-US" sz="2800" b="1"/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66847-684D-45B2-8C5C-013539DFEB82}"/>
              </a:ext>
            </a:extLst>
          </p:cNvPr>
          <p:cNvSpPr txBox="1"/>
          <p:nvPr/>
        </p:nvSpPr>
        <p:spPr>
          <a:xfrm>
            <a:off x="161859" y="4177871"/>
            <a:ext cx="5324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Urgency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53DC4-A08A-4CF2-B0C1-47748A64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14335"/>
            <a:ext cx="6013400" cy="55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9A60D4-37A0-4E47-ABE2-530700755E85}"/>
              </a:ext>
            </a:extLst>
          </p:cNvPr>
          <p:cNvSpPr txBox="1"/>
          <p:nvPr/>
        </p:nvSpPr>
        <p:spPr>
          <a:xfrm>
            <a:off x="74967" y="4864931"/>
            <a:ext cx="5816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Bad Grammar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7C1505-2160-406E-A9A4-1171CA51B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90" y="5950542"/>
            <a:ext cx="5419725" cy="400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4BBB41-5329-412E-B149-A177F70F30C2}"/>
              </a:ext>
            </a:extLst>
          </p:cNvPr>
          <p:cNvSpPr txBox="1"/>
          <p:nvPr/>
        </p:nvSpPr>
        <p:spPr>
          <a:xfrm>
            <a:off x="74967" y="5642736"/>
            <a:ext cx="5644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Asks you to email to a non-UNH email address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61390D-2538-4E38-B457-6694E79D9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853" y="4994292"/>
            <a:ext cx="4572000" cy="295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9E5CB6-FF8A-4FBA-88CA-8A04E0FC433F}"/>
              </a:ext>
            </a:extLst>
          </p:cNvPr>
          <p:cNvSpPr txBox="1"/>
          <p:nvPr/>
        </p:nvSpPr>
        <p:spPr>
          <a:xfrm>
            <a:off x="0" y="2436008"/>
            <a:ext cx="5891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Sender is internal to UNH/USNH, but he is email is unexpected and the offer sounds too good to be true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8E4B49-24DA-45B1-BF8A-E449C2A7A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989" y="2600325"/>
            <a:ext cx="5962128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E197-8109-4A0E-BA79-259F50E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687" y="222441"/>
            <a:ext cx="5602549" cy="13255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Modern Love" panose="04090805081005020601" pitchFamily="82" charset="0"/>
              </a:rPr>
              <a:t>Your Actions for Unexpected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70A1-A977-4727-9466-2A59EE33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email, notice the sender.</a:t>
            </a:r>
          </a:p>
          <a:p>
            <a:r>
              <a:rPr lang="en-US" dirty="0"/>
              <a:t>Wait, let it sink in, don’t act on it right away.</a:t>
            </a:r>
          </a:p>
          <a:p>
            <a:r>
              <a:rPr lang="en-US" dirty="0"/>
              <a:t>Try to categorize it: spam/junk or phishing. </a:t>
            </a:r>
          </a:p>
          <a:p>
            <a:r>
              <a:rPr lang="en-US" dirty="0"/>
              <a:t>Check </a:t>
            </a:r>
            <a:r>
              <a:rPr lang="en-US" dirty="0" err="1"/>
              <a:t>PhishBowl</a:t>
            </a:r>
            <a:r>
              <a:rPr lang="en-US" dirty="0"/>
              <a:t>.</a:t>
            </a:r>
          </a:p>
          <a:p>
            <a:r>
              <a:rPr lang="en-US" dirty="0"/>
              <a:t>Use “Report It” button to report it as Junk or Phishing.</a:t>
            </a:r>
          </a:p>
          <a:p>
            <a:r>
              <a:rPr lang="en-US" dirty="0"/>
              <a:t>Forward it to </a:t>
            </a:r>
            <a:r>
              <a:rPr lang="en-US" dirty="0">
                <a:hlinkClick r:id="rId2"/>
              </a:rPr>
              <a:t>phishing.report@unh.edu</a:t>
            </a:r>
            <a:r>
              <a:rPr lang="en-US" dirty="0"/>
              <a:t> if you have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98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32D4-B94F-46FB-8568-62D0C8AC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4419600" cy="1325563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Your actions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C7701D-8A5E-4E17-AE7E-0236C4183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7" y="1447938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BDAE3-0EE2-4ACF-B580-92DFDCD430BB}"/>
              </a:ext>
            </a:extLst>
          </p:cNvPr>
          <p:cNvSpPr txBox="1"/>
          <p:nvPr/>
        </p:nvSpPr>
        <p:spPr>
          <a:xfrm>
            <a:off x="-6196" y="1418511"/>
            <a:ext cx="4741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Check USNH </a:t>
            </a:r>
            <a:r>
              <a:rPr lang="en-US" sz="3000" dirty="0" err="1"/>
              <a:t>PhishBowl</a:t>
            </a:r>
            <a:endParaRPr lang="en-US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6D0B0-2AC5-49A8-A723-1B29A407BC07}"/>
              </a:ext>
            </a:extLst>
          </p:cNvPr>
          <p:cNvSpPr txBox="1"/>
          <p:nvPr/>
        </p:nvSpPr>
        <p:spPr>
          <a:xfrm>
            <a:off x="5016269" y="1435572"/>
            <a:ext cx="62051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https://www.usnh.edu/it/blog</a:t>
            </a:r>
          </a:p>
        </p:txBody>
      </p:sp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D79D3A8-2037-4EDE-877A-E4D0243D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240" y="2327756"/>
            <a:ext cx="6288350" cy="4457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4B9100-3D24-40AE-B58E-79CEEDE3C69C}"/>
              </a:ext>
            </a:extLst>
          </p:cNvPr>
          <p:cNvSpPr txBox="1"/>
          <p:nvPr/>
        </p:nvSpPr>
        <p:spPr>
          <a:xfrm>
            <a:off x="-6196" y="2538814"/>
            <a:ext cx="5155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sz="3000" dirty="0"/>
              <a:t>Any questions? – Forward to phishing.report@unh.edu</a:t>
            </a:r>
          </a:p>
        </p:txBody>
      </p:sp>
    </p:spTree>
    <p:extLst>
      <p:ext uri="{BB962C8B-B14F-4D97-AF65-F5344CB8AC3E}">
        <p14:creationId xmlns:p14="http://schemas.microsoft.com/office/powerpoint/2010/main" val="4081800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E6C0-0EB8-4933-AF28-52A1A284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>
                <a:latin typeface="Modern Love" panose="04090805081005020601" pitchFamily="82" charset="0"/>
              </a:rPr>
              <a:t>Your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2A04-2449-4275-84B6-E2CEBDFC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78" y="1127099"/>
            <a:ext cx="10680141" cy="580958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Report message as Phishing or Junk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A44A7-5486-48B7-B1D3-2F60C42245CB}"/>
              </a:ext>
            </a:extLst>
          </p:cNvPr>
          <p:cNvSpPr txBox="1"/>
          <p:nvPr/>
        </p:nvSpPr>
        <p:spPr>
          <a:xfrm>
            <a:off x="5961486" y="6110262"/>
            <a:ext cx="552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Finally, delete the email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06621E-46F4-4578-8674-5BFCB180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3" y="2452662"/>
            <a:ext cx="4642913" cy="3657600"/>
          </a:xfrm>
          <a:prstGeom prst="rect">
            <a:avLst/>
          </a:prstGeom>
        </p:spPr>
      </p:pic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EA69A39-232C-4127-96FE-264925FD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62" y="2122110"/>
            <a:ext cx="4526957" cy="3608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C30838-DD69-4A23-87C9-75082E8A7A09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5101026" y="3926506"/>
            <a:ext cx="1238936" cy="354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374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3A38-8D20-4A19-89C8-444A1C6D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125" y="80720"/>
            <a:ext cx="7013196" cy="1325563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UNH Login Page</a:t>
            </a:r>
          </a:p>
        </p:txBody>
      </p:sp>
      <p:pic>
        <p:nvPicPr>
          <p:cNvPr id="4" name="Content Placeholder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6B006E6-1736-4365-A317-5B0E3C814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41" y="3920562"/>
            <a:ext cx="4373216" cy="2876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7450B-10FA-485B-A278-C1AB6ABC1BF5}"/>
              </a:ext>
            </a:extLst>
          </p:cNvPr>
          <p:cNvSpPr txBox="1"/>
          <p:nvPr/>
        </p:nvSpPr>
        <p:spPr>
          <a:xfrm>
            <a:off x="164735" y="1266209"/>
            <a:ext cx="4991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Check the address bar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40CC6-C95B-4B33-9001-81693A27BABD}"/>
              </a:ext>
            </a:extLst>
          </p:cNvPr>
          <p:cNvSpPr txBox="1"/>
          <p:nvPr/>
        </p:nvSpPr>
        <p:spPr>
          <a:xfrm>
            <a:off x="5008227" y="1279519"/>
            <a:ext cx="5338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https://mylogin.unh.edu/...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160C8-45F7-4421-994E-C7A2F4522518}"/>
              </a:ext>
            </a:extLst>
          </p:cNvPr>
          <p:cNvSpPr txBox="1"/>
          <p:nvPr/>
        </p:nvSpPr>
        <p:spPr>
          <a:xfrm>
            <a:off x="164735" y="2314773"/>
            <a:ext cx="5774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Close the browser tab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D66217-0D9F-4D60-A773-51D5C662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54" y="3001617"/>
            <a:ext cx="3531703" cy="36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301 L -0.31601 -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C26F-9656-478D-B3AB-C695B008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213" y="97654"/>
            <a:ext cx="6121153" cy="1325563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UNH, GSC Password Change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5C1338-A44E-4C28-904C-8E5029F63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01" y="1423217"/>
            <a:ext cx="7487406" cy="4746434"/>
          </a:xfrm>
        </p:spPr>
      </p:pic>
    </p:spTree>
    <p:extLst>
      <p:ext uri="{BB962C8B-B14F-4D97-AF65-F5344CB8AC3E}">
        <p14:creationId xmlns:p14="http://schemas.microsoft.com/office/powerpoint/2010/main" val="88711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1BF3-B89D-4325-A343-6E939169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318" y="381423"/>
            <a:ext cx="7660690" cy="1293028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NEW Password Change page coming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A196C-66AE-4F1C-9EBA-89044E67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02" y="1674451"/>
            <a:ext cx="9652986" cy="50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7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5E4E-7A05-4B48-96FF-9823608F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599" y="398613"/>
            <a:ext cx="8610600" cy="1293028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NEW Password Change page coming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9BDBF-2F62-45E4-A52B-508E0E94E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991" y="1755298"/>
            <a:ext cx="4994031" cy="5038771"/>
          </a:xfrm>
        </p:spPr>
      </p:pic>
    </p:spTree>
    <p:extLst>
      <p:ext uri="{BB962C8B-B14F-4D97-AF65-F5344CB8AC3E}">
        <p14:creationId xmlns:p14="http://schemas.microsoft.com/office/powerpoint/2010/main" val="3453626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5F55-0CC0-4776-9D10-D17B7BF2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57" y="259105"/>
            <a:ext cx="7283550" cy="1325563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Have your passwords been publicly posted?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57D629-E0B7-48F7-BDFC-D9209FB8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192" y="2023783"/>
            <a:ext cx="11183223" cy="5044959"/>
          </a:xfrm>
        </p:spPr>
        <p:txBody>
          <a:bodyPr/>
          <a:lstStyle/>
          <a:p>
            <a:r>
              <a:rPr lang="en-US" sz="3000" b="1" dirty="0"/>
              <a:t>https://haveibeenpwned.com/</a:t>
            </a:r>
          </a:p>
          <a:p>
            <a:endParaRPr lang="en-US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5264DE6-E754-4D63-87EA-E12204586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3" y="2885189"/>
            <a:ext cx="5397690" cy="2965195"/>
          </a:xfrm>
          <a:prstGeom prst="rect">
            <a:avLst/>
          </a:prstGeom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98FE0B6-1151-47C2-B4AE-3405D1EF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52" y="2885189"/>
            <a:ext cx="5510814" cy="30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00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E77B-A69A-467F-AAE1-7BF92D45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25" y="2691599"/>
            <a:ext cx="6954175" cy="1325563"/>
          </a:xfrm>
        </p:spPr>
        <p:txBody>
          <a:bodyPr/>
          <a:lstStyle/>
          <a:p>
            <a:pPr algn="ctr"/>
            <a:r>
              <a:rPr lang="en-US" dirty="0">
                <a:latin typeface="Modern Love" panose="04090805081005020601" pitchFamily="82" charset="0"/>
              </a:rPr>
              <a:t>Security is everybody’s responsibility.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22F676-38DA-4899-96E9-0ED9B84D3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9" y="841714"/>
            <a:ext cx="4850886" cy="59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248F4E-1FA0-4E86-AB59-306392E4AFA7}"/>
              </a:ext>
            </a:extLst>
          </p:cNvPr>
          <p:cNvSpPr txBox="1"/>
          <p:nvPr/>
        </p:nvSpPr>
        <p:spPr>
          <a:xfrm>
            <a:off x="6795117" y="194087"/>
            <a:ext cx="3787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odern Love" panose="04090805081005020601" pitchFamily="82" charset="0"/>
              </a:rPr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72935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F872-A3E8-4B81-8C19-065D317E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84" y="0"/>
            <a:ext cx="5442328" cy="1325563"/>
          </a:xfrm>
        </p:spPr>
        <p:txBody>
          <a:bodyPr anchor="ctr"/>
          <a:lstStyle/>
          <a:p>
            <a:r>
              <a:rPr lang="en-US" b="1" dirty="0">
                <a:latin typeface="Modern Love" panose="04090805081005020601" pitchFamily="82" charset="0"/>
              </a:rPr>
              <a:t>Phishing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FBBD-2426-41A0-9003-A771A744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34" y="1216404"/>
            <a:ext cx="12044266" cy="564159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Phishing emails – a form of social engineering, involving the sending of legitimate looking emails aimed at fraudulently extracting sensitive information from recipients, usually for a financial gain.</a:t>
            </a:r>
          </a:p>
          <a:p>
            <a:r>
              <a:rPr lang="en-US" sz="3200" dirty="0"/>
              <a:t>Psychological nature of phishing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Risks: financial, reputational, psychological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No technology can stop all phishing – communication is key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We are all in this together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4D00613-5082-49D1-B54F-B2C73067A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36" y="2541967"/>
            <a:ext cx="1389552" cy="13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4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F872-A3E8-4B81-8C19-065D317E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630" y="18255"/>
            <a:ext cx="5785399" cy="1325563"/>
          </a:xfrm>
        </p:spPr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How Phishing Works</a:t>
            </a:r>
          </a:p>
        </p:txBody>
      </p:sp>
      <p:pic>
        <p:nvPicPr>
          <p:cNvPr id="4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86189A95-CD98-4A48-8124-9FFECF491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4" y="1339892"/>
            <a:ext cx="1400791" cy="1400791"/>
          </a:xfr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06CFFC-B1AD-48B4-99DA-9B2BF040CBAB}"/>
              </a:ext>
            </a:extLst>
          </p:cNvPr>
          <p:cNvCxnSpPr/>
          <p:nvPr/>
        </p:nvCxnSpPr>
        <p:spPr>
          <a:xfrm>
            <a:off x="1586501" y="2046907"/>
            <a:ext cx="7101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399424F-6A0E-44B9-89B8-066FC80A3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63" y="1335293"/>
            <a:ext cx="1860328" cy="13255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0FAFC2-746B-4D07-9C2D-B9A98705986C}"/>
              </a:ext>
            </a:extLst>
          </p:cNvPr>
          <p:cNvCxnSpPr/>
          <p:nvPr/>
        </p:nvCxnSpPr>
        <p:spPr>
          <a:xfrm>
            <a:off x="4837160" y="1986873"/>
            <a:ext cx="7101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579F5D4-497D-48E7-94D0-39ACFB67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56" y="1287271"/>
            <a:ext cx="1717086" cy="150603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A0DDBF-B1FB-48C5-9567-398C6D670715}"/>
              </a:ext>
            </a:extLst>
          </p:cNvPr>
          <p:cNvCxnSpPr>
            <a:cxnSpLocks/>
          </p:cNvCxnSpPr>
          <p:nvPr/>
        </p:nvCxnSpPr>
        <p:spPr>
          <a:xfrm>
            <a:off x="8051685" y="2071705"/>
            <a:ext cx="758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76445E-88DC-475F-8B56-C758F92E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311" y="1359349"/>
            <a:ext cx="1411261" cy="140741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394D1-5B87-4AFB-B5C0-8221A72569A2}"/>
              </a:ext>
            </a:extLst>
          </p:cNvPr>
          <p:cNvSpPr txBox="1"/>
          <p:nvPr/>
        </p:nvSpPr>
        <p:spPr>
          <a:xfrm>
            <a:off x="1575575" y="2727394"/>
            <a:ext cx="337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Criminals create a hook - fake login page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B878A-E60A-4D32-94C5-6EAA0298E48B}"/>
              </a:ext>
            </a:extLst>
          </p:cNvPr>
          <p:cNvSpPr txBox="1"/>
          <p:nvPr/>
        </p:nvSpPr>
        <p:spPr>
          <a:xfrm>
            <a:off x="5701263" y="2838902"/>
            <a:ext cx="92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Recon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CF607-EC5B-4199-B21A-930AC26593EB}"/>
              </a:ext>
            </a:extLst>
          </p:cNvPr>
          <p:cNvSpPr txBox="1"/>
          <p:nvPr/>
        </p:nvSpPr>
        <p:spPr>
          <a:xfrm>
            <a:off x="7845119" y="2788908"/>
            <a:ext cx="366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Email with a link to fake login is sent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7170BE-C4BF-491E-B53A-DBFDEF59D665}"/>
              </a:ext>
            </a:extLst>
          </p:cNvPr>
          <p:cNvCxnSpPr>
            <a:cxnSpLocks/>
          </p:cNvCxnSpPr>
          <p:nvPr/>
        </p:nvCxnSpPr>
        <p:spPr>
          <a:xfrm>
            <a:off x="8810442" y="3189177"/>
            <a:ext cx="0" cy="84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F76C48-7E3F-4829-8AC1-114EFF6AE58B}"/>
              </a:ext>
            </a:extLst>
          </p:cNvPr>
          <p:cNvSpPr txBox="1"/>
          <p:nvPr/>
        </p:nvSpPr>
        <p:spPr>
          <a:xfrm>
            <a:off x="7596814" y="4009330"/>
            <a:ext cx="429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Use collected credentials to send other phishing like scam jobs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43554-FDC3-4EB1-9F50-3F1A1DBBDFD1}"/>
              </a:ext>
            </a:extLst>
          </p:cNvPr>
          <p:cNvSpPr txBox="1"/>
          <p:nvPr/>
        </p:nvSpPr>
        <p:spPr>
          <a:xfrm>
            <a:off x="7341565" y="4724683"/>
            <a:ext cx="217899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UNICEF Internship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9A11DF-45AA-4A60-B325-64656CF2588B}"/>
              </a:ext>
            </a:extLst>
          </p:cNvPr>
          <p:cNvSpPr txBox="1"/>
          <p:nvPr/>
        </p:nvSpPr>
        <p:spPr>
          <a:xfrm>
            <a:off x="8614512" y="5163037"/>
            <a:ext cx="2636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Pet Sit to Get Paid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E2D18-AAC3-4F84-9415-706AADEE0C49}"/>
              </a:ext>
            </a:extLst>
          </p:cNvPr>
          <p:cNvSpPr txBox="1"/>
          <p:nvPr/>
        </p:nvSpPr>
        <p:spPr>
          <a:xfrm>
            <a:off x="6696199" y="5804838"/>
            <a:ext cx="44807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Document shared with you: "DC.docx"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A86053-44D0-4DC5-B96D-72AB124F953F}"/>
              </a:ext>
            </a:extLst>
          </p:cNvPr>
          <p:cNvCxnSpPr>
            <a:cxnSpLocks/>
          </p:cNvCxnSpPr>
          <p:nvPr/>
        </p:nvCxnSpPr>
        <p:spPr>
          <a:xfrm flipH="1">
            <a:off x="5533630" y="5289209"/>
            <a:ext cx="1284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4CA73ED-1FB2-4830-84D2-071114ED9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164" y="4780400"/>
            <a:ext cx="2178996" cy="13106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2260EA-0A6F-4050-B8EE-BEDEBA02C32B}"/>
              </a:ext>
            </a:extLst>
          </p:cNvPr>
          <p:cNvSpPr txBox="1"/>
          <p:nvPr/>
        </p:nvSpPr>
        <p:spPr>
          <a:xfrm>
            <a:off x="2053391" y="4067531"/>
            <a:ext cx="364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Victims fall for these scam jobs and lose money </a:t>
            </a:r>
          </a:p>
        </p:txBody>
      </p:sp>
    </p:spTree>
    <p:extLst>
      <p:ext uri="{BB962C8B-B14F-4D97-AF65-F5344CB8AC3E}">
        <p14:creationId xmlns:p14="http://schemas.microsoft.com/office/powerpoint/2010/main" val="6170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 animBg="1"/>
      <p:bldP spid="17" grpId="0" animBg="1"/>
      <p:bldP spid="1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F872-A3E8-4B81-8C19-065D317E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09" y="0"/>
            <a:ext cx="5805995" cy="1545912"/>
          </a:xfrm>
        </p:spPr>
        <p:txBody>
          <a:bodyPr anchor="b"/>
          <a:lstStyle/>
          <a:p>
            <a:r>
              <a:rPr lang="en-US" b="1" dirty="0">
                <a:latin typeface="Modern Love" panose="04090805081005020601" pitchFamily="82" charset="0"/>
              </a:rPr>
              <a:t>What emails can you expect to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FBBD-2426-41A0-9003-A771A744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8853"/>
            <a:ext cx="3349690" cy="1760148"/>
          </a:xfrm>
        </p:spPr>
        <p:txBody>
          <a:bodyPr/>
          <a:lstStyle/>
          <a:p>
            <a:r>
              <a:rPr lang="en-US" sz="2800" dirty="0"/>
              <a:t>The Good</a:t>
            </a:r>
          </a:p>
          <a:p>
            <a:pPr marL="274320" lvl="1" indent="0">
              <a:buNone/>
            </a:pPr>
            <a:r>
              <a:rPr lang="en-US" dirty="0"/>
              <a:t>Expected emails from the people you know personally.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A392A-A9D9-4F1B-B6A6-4F114B415D7D}"/>
              </a:ext>
            </a:extLst>
          </p:cNvPr>
          <p:cNvSpPr txBox="1"/>
          <p:nvPr/>
        </p:nvSpPr>
        <p:spPr>
          <a:xfrm>
            <a:off x="3743326" y="1668853"/>
            <a:ext cx="3543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Bad = </a:t>
            </a:r>
            <a:r>
              <a:rPr lang="en-US" sz="2800" b="1" dirty="0">
                <a:solidFill>
                  <a:srgbClr val="FFC000"/>
                </a:solidFill>
                <a:highlight>
                  <a:srgbClr val="000000"/>
                </a:highlight>
              </a:rPr>
              <a:t>Spam/Junk</a:t>
            </a:r>
          </a:p>
          <a:p>
            <a:pPr lvl="1"/>
            <a:r>
              <a:rPr lang="en-US" sz="2800" dirty="0"/>
              <a:t>Unexpected advertisements from marketing companies.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C4285-8A31-40EB-A502-88C071E9116B}"/>
              </a:ext>
            </a:extLst>
          </p:cNvPr>
          <p:cNvSpPr txBox="1"/>
          <p:nvPr/>
        </p:nvSpPr>
        <p:spPr>
          <a:xfrm>
            <a:off x="7680261" y="1607825"/>
            <a:ext cx="4083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Ugly = </a:t>
            </a:r>
            <a:r>
              <a:rPr lang="en-US" sz="2800" b="1" dirty="0">
                <a:solidFill>
                  <a:srgbClr val="FF0000"/>
                </a:solidFill>
                <a:highlight>
                  <a:srgbClr val="000000"/>
                </a:highlight>
              </a:rPr>
              <a:t>Phishing</a:t>
            </a:r>
          </a:p>
          <a:p>
            <a:pPr lvl="1"/>
            <a:r>
              <a:rPr lang="en-US" sz="2800" dirty="0"/>
              <a:t>Unexpected emails with malicious intent, asking you to do something urgently.</a:t>
            </a:r>
          </a:p>
        </p:txBody>
      </p:sp>
      <p:pic>
        <p:nvPicPr>
          <p:cNvPr id="10" name="Picture 9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0276FDE0-BF4B-4CC7-890C-EE1E90AC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62" y="4373619"/>
            <a:ext cx="1855484" cy="2407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D69E267-7DCD-4977-BD93-37B03C144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03" y="4327115"/>
            <a:ext cx="2098547" cy="2448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338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F872-A3E8-4B81-8C19-065D317E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597" y="165417"/>
            <a:ext cx="7300403" cy="1504483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Modern Love" panose="04090805081005020601" pitchFamily="82" charset="0"/>
              </a:rPr>
              <a:t>Is it Phishing or Spam? Check the Sender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FBBD-2426-41A0-9003-A771A744E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622165"/>
            <a:ext cx="11046720" cy="5055472"/>
          </a:xfrm>
        </p:spPr>
        <p:txBody>
          <a:bodyPr>
            <a:normAutofit/>
          </a:bodyPr>
          <a:lstStyle/>
          <a:p>
            <a:r>
              <a:rPr lang="en-US"/>
              <a:t>Who is the sender?</a:t>
            </a:r>
          </a:p>
          <a:p>
            <a:pPr marL="0" indent="0">
              <a:buNone/>
            </a:pPr>
            <a:r>
              <a:rPr lang="en-US" sz="2800" i="1"/>
              <a:t>The first step is to always check the full sender address, its domain. Does the sender address make sense? Is it consistent with the UNH domain?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6BCF4-8F8F-44B5-A91F-B3F463D4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93" y="4751284"/>
            <a:ext cx="6985917" cy="811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5FA807E-389B-452F-939C-7DC96D79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005" y="3309952"/>
            <a:ext cx="4352925" cy="1095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8B2DE4-C508-4886-9FEA-B792ED5BC44B}"/>
              </a:ext>
            </a:extLst>
          </p:cNvPr>
          <p:cNvSpPr txBox="1"/>
          <p:nvPr/>
        </p:nvSpPr>
        <p:spPr>
          <a:xfrm>
            <a:off x="6794352" y="3555536"/>
            <a:ext cx="205952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/>
              <a:t>Likely SPAM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D9933-A341-4052-A260-34174B1D2CF2}"/>
              </a:ext>
            </a:extLst>
          </p:cNvPr>
          <p:cNvSpPr txBox="1"/>
          <p:nvPr/>
        </p:nvSpPr>
        <p:spPr>
          <a:xfrm>
            <a:off x="7824116" y="4924072"/>
            <a:ext cx="221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Likely PHISH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98907B-1001-403F-A0E6-EF2FF54CB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56" y="5950571"/>
            <a:ext cx="5877217" cy="615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FADD31-4CDF-4BDC-908D-044413536BBD}"/>
              </a:ext>
            </a:extLst>
          </p:cNvPr>
          <p:cNvSpPr txBox="1"/>
          <p:nvPr/>
        </p:nvSpPr>
        <p:spPr>
          <a:xfrm>
            <a:off x="9850384" y="5996815"/>
            <a:ext cx="203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Likely PHISH</a:t>
            </a:r>
          </a:p>
        </p:txBody>
      </p:sp>
    </p:spTree>
    <p:extLst>
      <p:ext uri="{BB962C8B-B14F-4D97-AF65-F5344CB8AC3E}">
        <p14:creationId xmlns:p14="http://schemas.microsoft.com/office/powerpoint/2010/main" val="30799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A53C-D4CF-4798-B2BF-AE4409AE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48" y="279459"/>
            <a:ext cx="6289620" cy="1325563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Does Email Text make sense?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EF3401-2931-4E08-AFA1-F78F821A1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599" y="2078102"/>
            <a:ext cx="7658274" cy="4277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8587E-B975-4024-AA78-C93D4094B76C}"/>
              </a:ext>
            </a:extLst>
          </p:cNvPr>
          <p:cNvSpPr txBox="1"/>
          <p:nvPr/>
        </p:nvSpPr>
        <p:spPr>
          <a:xfrm>
            <a:off x="9714451" y="2078102"/>
            <a:ext cx="176168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/>
              <a:t>SPAM/JUNK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A67FC-E7BD-45B1-BB40-19B41D14FCD6}"/>
              </a:ext>
            </a:extLst>
          </p:cNvPr>
          <p:cNvSpPr txBox="1"/>
          <p:nvPr/>
        </p:nvSpPr>
        <p:spPr>
          <a:xfrm>
            <a:off x="132127" y="1969006"/>
            <a:ext cx="4062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Next, read the email. Does the email make sense? What is it asking you to do? </a:t>
            </a:r>
          </a:p>
        </p:txBody>
      </p:sp>
    </p:spTree>
    <p:extLst>
      <p:ext uri="{BB962C8B-B14F-4D97-AF65-F5344CB8AC3E}">
        <p14:creationId xmlns:p14="http://schemas.microsoft.com/office/powerpoint/2010/main" val="19862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156E-72B5-4DAC-B627-1898C89E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021" y="293463"/>
            <a:ext cx="7173157" cy="1325563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Does Email Text make sense?</a:t>
            </a:r>
            <a:endParaRPr lang="en-US" dirty="0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A2C3AA-DBC5-4EB2-9525-9EED7814F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42" y="2193925"/>
            <a:ext cx="7328115" cy="402431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0067C3-9E78-4E77-BF1E-7CCE960FC99F}"/>
              </a:ext>
            </a:extLst>
          </p:cNvPr>
          <p:cNvSpPr txBox="1"/>
          <p:nvPr/>
        </p:nvSpPr>
        <p:spPr>
          <a:xfrm>
            <a:off x="7824116" y="4924072"/>
            <a:ext cx="221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PHISH</a:t>
            </a:r>
          </a:p>
        </p:txBody>
      </p:sp>
    </p:spTree>
    <p:extLst>
      <p:ext uri="{BB962C8B-B14F-4D97-AF65-F5344CB8AC3E}">
        <p14:creationId xmlns:p14="http://schemas.microsoft.com/office/powerpoint/2010/main" val="25537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FDB5-7B2F-4972-B7FC-54374A3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980" y="195599"/>
            <a:ext cx="6551720" cy="1325563"/>
          </a:xfrm>
        </p:spPr>
        <p:txBody>
          <a:bodyPr anchor="b"/>
          <a:lstStyle/>
          <a:p>
            <a:r>
              <a:rPr lang="en-US" dirty="0">
                <a:latin typeface="Modern Love" panose="04090805081005020601" pitchFamily="82" charset="0"/>
              </a:rPr>
              <a:t>Does Email Text make sense?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98E34F-6086-471A-93CD-F223618D5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57652"/>
            <a:ext cx="5600700" cy="34194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DA58E-B4A2-43C6-BF26-6EA93EDA57DF}"/>
              </a:ext>
            </a:extLst>
          </p:cNvPr>
          <p:cNvSpPr txBox="1"/>
          <p:nvPr/>
        </p:nvSpPr>
        <p:spPr>
          <a:xfrm>
            <a:off x="6455302" y="2545953"/>
            <a:ext cx="174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B2691-4153-4E93-9CEA-58437E1B6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313" y="5118754"/>
            <a:ext cx="75914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908BE4CDB5744BDFE7298A71009DF" ma:contentTypeVersion="12" ma:contentTypeDescription="Create a new document." ma:contentTypeScope="" ma:versionID="5f839897f7b64516f25836bfad084214">
  <xsd:schema xmlns:xsd="http://www.w3.org/2001/XMLSchema" xmlns:xs="http://www.w3.org/2001/XMLSchema" xmlns:p="http://schemas.microsoft.com/office/2006/metadata/properties" xmlns:ns2="a0ee6820-ff72-48a5-bd0a-d0305510ab4a" xmlns:ns3="dd673b87-8a67-46e3-97b8-1c6007fddecc" targetNamespace="http://schemas.microsoft.com/office/2006/metadata/properties" ma:root="true" ma:fieldsID="57aa8b0a335ca6a791907414ff6bac37" ns2:_="" ns3:_="">
    <xsd:import namespace="a0ee6820-ff72-48a5-bd0a-d0305510ab4a"/>
    <xsd:import namespace="dd673b87-8a67-46e3-97b8-1c6007fdde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e6820-ff72-48a5-bd0a-d0305510ab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73b87-8a67-46e3-97b8-1c6007fdde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68F29-5E5E-4130-9F6E-35F9107F58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A8213F-6326-4408-A118-5C614DC72617}">
  <ds:schemaRefs>
    <ds:schemaRef ds:uri="http://schemas.microsoft.com/office/2006/metadata/properties"/>
    <ds:schemaRef ds:uri="http://purl.org/dc/terms/"/>
    <ds:schemaRef ds:uri="a0ee6820-ff72-48a5-bd0a-d0305510ab4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d673b87-8a67-46e3-97b8-1c6007fdde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10B107-E889-48E8-97FF-1412AEF33137}">
  <ds:schemaRefs>
    <ds:schemaRef ds:uri="a0ee6820-ff72-48a5-bd0a-d0305510ab4a"/>
    <ds:schemaRef ds:uri="dd673b87-8a67-46e3-97b8-1c6007fdde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1052</TotalTime>
  <Words>784</Words>
  <Application>Microsoft Office PowerPoint</Application>
  <PresentationFormat>Widescreen</PresentationFormat>
  <Paragraphs>129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Modern Love</vt:lpstr>
      <vt:lpstr>Modern Love Caps</vt:lpstr>
      <vt:lpstr>Vapor Trail</vt:lpstr>
      <vt:lpstr>Shark Academy</vt:lpstr>
      <vt:lpstr>Phishing attacks are on the rise</vt:lpstr>
      <vt:lpstr>Phishing Emails</vt:lpstr>
      <vt:lpstr>How Phishing Works</vt:lpstr>
      <vt:lpstr>What emails can you expect to see?</vt:lpstr>
      <vt:lpstr>Is it Phishing or Spam? Check the Sender Address</vt:lpstr>
      <vt:lpstr>Does Email Text make sense?</vt:lpstr>
      <vt:lpstr>Does Email Text make sense?</vt:lpstr>
      <vt:lpstr>Does Email Text make sense?</vt:lpstr>
      <vt:lpstr>Phishing with Malware Attached in Another Email</vt:lpstr>
      <vt:lpstr>Malicious html attachment</vt:lpstr>
      <vt:lpstr>Internal Phishing </vt:lpstr>
      <vt:lpstr>UNH example Break-Down</vt:lpstr>
      <vt:lpstr>URLs can be analyzed without Clicking</vt:lpstr>
      <vt:lpstr>Phishing that collects active emails to use in other phishing</vt:lpstr>
      <vt:lpstr>Is it Phishing or Spam? (External)</vt:lpstr>
      <vt:lpstr>Is it Phishing or real? Confirm the Request via University Email</vt:lpstr>
      <vt:lpstr>Tech Support Scams</vt:lpstr>
      <vt:lpstr>Types of Phishing at UNH</vt:lpstr>
      <vt:lpstr>Phishing Indicators </vt:lpstr>
      <vt:lpstr>Your Actions for Unexpected Emails</vt:lpstr>
      <vt:lpstr>Your actions</vt:lpstr>
      <vt:lpstr>Your Actions</vt:lpstr>
      <vt:lpstr>UNH Login Page</vt:lpstr>
      <vt:lpstr>UNH, GSC Password Change</vt:lpstr>
      <vt:lpstr>NEW Password Change page coming</vt:lpstr>
      <vt:lpstr>NEW Password Change page coming</vt:lpstr>
      <vt:lpstr>Have your passwords been publicly posted?</vt:lpstr>
      <vt:lpstr>Security is everybody’s responsibility.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Shark Academy</dc:title>
  <dc:creator>Alina Stechyshyn</dc:creator>
  <cp:lastModifiedBy>Alina Stechyshyn</cp:lastModifiedBy>
  <cp:revision>2</cp:revision>
  <dcterms:created xsi:type="dcterms:W3CDTF">2021-08-13T12:08:24Z</dcterms:created>
  <dcterms:modified xsi:type="dcterms:W3CDTF">2021-10-28T10:35:39Z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0x010100054908BE4CDB5744BDFE7298A71009DF</vt:lpwstr>
  </property>
</Properties>
</file>