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sldIdLst>
    <p:sldId id="256" r:id="rId5"/>
    <p:sldId id="257" r:id="rId6"/>
    <p:sldId id="258" r:id="rId7"/>
    <p:sldId id="259" r:id="rId8"/>
    <p:sldId id="261" r:id="rId9"/>
    <p:sldId id="260" r:id="rId10"/>
    <p:sldId id="272" r:id="rId11"/>
    <p:sldId id="263" r:id="rId12"/>
    <p:sldId id="264"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71" r:id="rId27"/>
    <p:sldId id="286" r:id="rId28"/>
    <p:sldId id="28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Dumas" initials="AD" lastIdx="1" clrIdx="0">
    <p:extLst>
      <p:ext uri="{19B8F6BF-5375-455C-9EA6-DF929625EA0E}">
        <p15:presenceInfo xmlns:p15="http://schemas.microsoft.com/office/powerpoint/2012/main" userId="S-1-5-21-1343024091-287218729-682003330-12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8B85C1-85FE-4C66-884B-ED7F59DD6AF6}" v="12" dt="2021-09-20T17:53:35.445"/>
    <p1510:client id="{F88D2CEF-BF22-4763-85D4-78928F26866A}" v="64" dt="2021-09-20T16:16:18.5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1" autoAdjust="0"/>
    <p:restoredTop sz="60936" autoAdjust="0"/>
  </p:normalViewPr>
  <p:slideViewPr>
    <p:cSldViewPr snapToGrid="0">
      <p:cViewPr varScale="1">
        <p:scale>
          <a:sx n="69" d="100"/>
          <a:sy n="69" d="100"/>
        </p:scale>
        <p:origin x="2118" y="72"/>
      </p:cViewPr>
      <p:guideLst/>
    </p:cSldViewPr>
  </p:slideViewPr>
  <p:outlineViewPr>
    <p:cViewPr>
      <p:scale>
        <a:sx n="33" d="100"/>
        <a:sy n="33" d="100"/>
      </p:scale>
      <p:origin x="0" y="-1698"/>
    </p:cViewPr>
  </p:outlineViewPr>
  <p:notesTextViewPr>
    <p:cViewPr>
      <p:scale>
        <a:sx n="3" d="2"/>
        <a:sy n="3" d="2"/>
      </p:scale>
      <p:origin x="0" y="0"/>
    </p:cViewPr>
  </p:notesTextViewPr>
  <p:notesViewPr>
    <p:cSldViewPr snapToGrid="0">
      <p:cViewPr varScale="1">
        <p:scale>
          <a:sx n="84" d="100"/>
          <a:sy n="84" d="100"/>
        </p:scale>
        <p:origin x="382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y Finglas" userId="S::ilf1005@usnh.edu::d2a9edba-2ffc-4389-839b-f1eb3b21d12e" providerId="AD" clId="Web-{F88D2CEF-BF22-4763-85D4-78928F26866A}"/>
    <pc:docChg chg="modSld">
      <pc:chgData name="Ivy Finglas" userId="S::ilf1005@usnh.edu::d2a9edba-2ffc-4389-839b-f1eb3b21d12e" providerId="AD" clId="Web-{F88D2CEF-BF22-4763-85D4-78928F26866A}" dt="2021-09-20T16:16:16.634" v="31" actId="20577"/>
      <pc:docMkLst>
        <pc:docMk/>
      </pc:docMkLst>
      <pc:sldChg chg="addSp delSp modSp">
        <pc:chgData name="Ivy Finglas" userId="S::ilf1005@usnh.edu::d2a9edba-2ffc-4389-839b-f1eb3b21d12e" providerId="AD" clId="Web-{F88D2CEF-BF22-4763-85D4-78928F26866A}" dt="2021-09-20T16:16:16.634" v="31" actId="20577"/>
        <pc:sldMkLst>
          <pc:docMk/>
          <pc:sldMk cId="3434117568" sldId="256"/>
        </pc:sldMkLst>
        <pc:spChg chg="add mod">
          <ac:chgData name="Ivy Finglas" userId="S::ilf1005@usnh.edu::d2a9edba-2ffc-4389-839b-f1eb3b21d12e" providerId="AD" clId="Web-{F88D2CEF-BF22-4763-85D4-78928F26866A}" dt="2021-09-20T16:16:16.634" v="31" actId="20577"/>
          <ac:spMkLst>
            <pc:docMk/>
            <pc:sldMk cId="3434117568" sldId="256"/>
            <ac:spMk id="5" creationId="{C4B5D160-4ADF-4462-8521-055A28CE17F6}"/>
          </ac:spMkLst>
        </pc:spChg>
        <pc:picChg chg="add del mod">
          <ac:chgData name="Ivy Finglas" userId="S::ilf1005@usnh.edu::d2a9edba-2ffc-4389-839b-f1eb3b21d12e" providerId="AD" clId="Web-{F88D2CEF-BF22-4763-85D4-78928F26866A}" dt="2021-09-20T16:15:35.790" v="1"/>
          <ac:picMkLst>
            <pc:docMk/>
            <pc:sldMk cId="3434117568" sldId="256"/>
            <ac:picMk id="4" creationId="{192E76A0-3385-4238-B188-D34E64BADC65}"/>
          </ac:picMkLst>
        </pc:picChg>
      </pc:sldChg>
    </pc:docChg>
  </pc:docChgLst>
  <pc:docChgLst>
    <pc:chgData name="Anthony Dumas" userId="S::ardumas@usnh.edu::fda0a10e-9bfb-46cc-bdac-efb0602ab6ca" providerId="AD" clId="Web-{248B85C1-85FE-4C66-884B-ED7F59DD6AF6}"/>
    <pc:docChg chg="modSld">
      <pc:chgData name="Anthony Dumas" userId="S::ardumas@usnh.edu::fda0a10e-9bfb-46cc-bdac-efb0602ab6ca" providerId="AD" clId="Web-{248B85C1-85FE-4C66-884B-ED7F59DD6AF6}" dt="2021-09-20T17:53:33.164" v="3" actId="20577"/>
      <pc:docMkLst>
        <pc:docMk/>
      </pc:docMkLst>
      <pc:sldChg chg="modSp">
        <pc:chgData name="Anthony Dumas" userId="S::ardumas@usnh.edu::fda0a10e-9bfb-46cc-bdac-efb0602ab6ca" providerId="AD" clId="Web-{248B85C1-85FE-4C66-884B-ED7F59DD6AF6}" dt="2021-09-20T17:53:33.164" v="3" actId="20577"/>
        <pc:sldMkLst>
          <pc:docMk/>
          <pc:sldMk cId="3434117568" sldId="256"/>
        </pc:sldMkLst>
        <pc:spChg chg="mod">
          <ac:chgData name="Anthony Dumas" userId="S::ardumas@usnh.edu::fda0a10e-9bfb-46cc-bdac-efb0602ab6ca" providerId="AD" clId="Web-{248B85C1-85FE-4C66-884B-ED7F59DD6AF6}" dt="2021-09-20T17:53:33.164" v="3" actId="20577"/>
          <ac:spMkLst>
            <pc:docMk/>
            <pc:sldMk cId="3434117568" sldId="256"/>
            <ac:spMk id="5" creationId="{C4B5D160-4ADF-4462-8521-055A28CE17F6}"/>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hyperlink" Target="https://pixabay.com/en/iphone-phone-smartphone-mobile-2464968/" TargetMode="External"/><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hyperlink" Target="http://joi.ito.com/weblog/2002/11/01/so-itll-be-micr.html" TargetMode="External"/><Relationship Id="rId1" Type="http://schemas.openxmlformats.org/officeDocument/2006/relationships/image" Target="../media/image3.gif"/><Relationship Id="rId6" Type="http://schemas.openxmlformats.org/officeDocument/2006/relationships/hyperlink" Target="https://nl.wikipedia.org/wiki/MacOS" TargetMode="External"/><Relationship Id="rId5" Type="http://schemas.openxmlformats.org/officeDocument/2006/relationships/image" Target="../media/image5.png"/><Relationship Id="rId10" Type="http://schemas.openxmlformats.org/officeDocument/2006/relationships/hyperlink" Target="http://www.vecteezy.com/vector-art/56105-dollar-sign-vector" TargetMode="External"/><Relationship Id="rId4" Type="http://schemas.openxmlformats.org/officeDocument/2006/relationships/hyperlink" Target="http://www.pngall.com/microsoft-windows-png" TargetMode="External"/><Relationship Id="rId9" Type="http://schemas.openxmlformats.org/officeDocument/2006/relationships/image" Target="../media/image7.jpg"/></Relationships>
</file>

<file path=ppt/diagrams/_rels/drawing1.xml.rels><?xml version="1.0" encoding="UTF-8" standalone="yes"?>
<Relationships xmlns="http://schemas.openxmlformats.org/package/2006/relationships"><Relationship Id="rId8" Type="http://schemas.openxmlformats.org/officeDocument/2006/relationships/hyperlink" Target="https://pixabay.com/en/iphone-phone-smartphone-mobile-2464968/" TargetMode="External"/><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hyperlink" Target="http://joi.ito.com/weblog/2002/11/01/so-itll-be-micr.html" TargetMode="External"/><Relationship Id="rId1" Type="http://schemas.openxmlformats.org/officeDocument/2006/relationships/image" Target="../media/image3.gif"/><Relationship Id="rId6" Type="http://schemas.openxmlformats.org/officeDocument/2006/relationships/hyperlink" Target="https://nl.wikipedia.org/wiki/MacOS" TargetMode="External"/><Relationship Id="rId5" Type="http://schemas.openxmlformats.org/officeDocument/2006/relationships/image" Target="../media/image5.png"/><Relationship Id="rId10" Type="http://schemas.openxmlformats.org/officeDocument/2006/relationships/hyperlink" Target="http://www.vecteezy.com/vector-art/56105-dollar-sign-vector" TargetMode="External"/><Relationship Id="rId4" Type="http://schemas.openxmlformats.org/officeDocument/2006/relationships/hyperlink" Target="http://www.pngall.com/microsoft-windows-png" TargetMode="External"/><Relationship Id="rId9"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9A6DA3-F444-4D98-850A-7D7C2BA68D46}"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D7AB0C85-0605-4D72-8FAF-F6051FCEAAF2}">
      <dgm:prSet/>
      <dgm:spPr/>
      <dgm:t>
        <a:bodyPr/>
        <a:lstStyle/>
        <a:p>
          <a:pPr algn="l"/>
          <a:r>
            <a:rPr lang="en-US" dirty="0"/>
            <a:t>Antivirus software monitors your computers memory and files for malicious software and activity</a:t>
          </a:r>
        </a:p>
      </dgm:t>
    </dgm:pt>
    <dgm:pt modelId="{8CE9CF6F-F7CE-45C9-B921-E97C9E1532BC}" type="sibTrans" cxnId="{9CAD5DD3-7751-4183-AED5-483066BFA696}">
      <dgm:prSet/>
      <dgm:spPr/>
      <dgm:t>
        <a:bodyPr/>
        <a:lstStyle/>
        <a:p>
          <a:pPr algn="l"/>
          <a:endParaRPr lang="en-US"/>
        </a:p>
      </dgm:t>
    </dgm:pt>
    <dgm:pt modelId="{737C9E16-6E21-4E1B-8C93-03ACA7DB0E39}" type="parTrans" cxnId="{9CAD5DD3-7751-4183-AED5-483066BFA696}">
      <dgm:prSet/>
      <dgm:spPr/>
      <dgm:t>
        <a:bodyPr/>
        <a:lstStyle/>
        <a:p>
          <a:pPr algn="l"/>
          <a:endParaRPr lang="en-US"/>
        </a:p>
      </dgm:t>
    </dgm:pt>
    <dgm:pt modelId="{135F83DD-97A4-4D1C-B63A-1E82B93799B1}">
      <dgm:prSet/>
      <dgm:spPr/>
      <dgm:t>
        <a:bodyPr/>
        <a:lstStyle/>
        <a:p>
          <a:pPr algn="l"/>
          <a:r>
            <a:rPr lang="en-US" dirty="0"/>
            <a:t>Already built into Windows (as Windows Defender)</a:t>
          </a:r>
        </a:p>
      </dgm:t>
    </dgm:pt>
    <dgm:pt modelId="{C02BAE68-BAE1-429C-9E6F-871A605409DC}" type="sibTrans" cxnId="{AD457386-B3A5-403A-964F-C46D960BC1F7}">
      <dgm:prSet/>
      <dgm:spPr/>
      <dgm:t>
        <a:bodyPr/>
        <a:lstStyle/>
        <a:p>
          <a:pPr algn="l"/>
          <a:endParaRPr lang="en-US"/>
        </a:p>
      </dgm:t>
    </dgm:pt>
    <dgm:pt modelId="{E7A81FFE-9C19-4A16-A0A1-8B9820722AC0}" type="parTrans" cxnId="{AD457386-B3A5-403A-964F-C46D960BC1F7}">
      <dgm:prSet/>
      <dgm:spPr/>
      <dgm:t>
        <a:bodyPr/>
        <a:lstStyle/>
        <a:p>
          <a:pPr algn="l"/>
          <a:endParaRPr lang="en-US"/>
        </a:p>
      </dgm:t>
    </dgm:pt>
    <dgm:pt modelId="{A518481C-0E70-4FA4-AF56-B9AC2C01EEFD}">
      <dgm:prSet/>
      <dgm:spPr/>
      <dgm:t>
        <a:bodyPr/>
        <a:lstStyle/>
        <a:p>
          <a:pPr algn="l"/>
          <a:r>
            <a:rPr lang="en-US" dirty="0"/>
            <a:t>MacOS/Linux users have a number of free options</a:t>
          </a:r>
        </a:p>
      </dgm:t>
    </dgm:pt>
    <dgm:pt modelId="{0C12C704-F31D-4883-BA7B-9E219CE4B156}" type="sibTrans" cxnId="{509924D8-E686-4AE7-BA25-78F4C59CD5C4}">
      <dgm:prSet/>
      <dgm:spPr/>
      <dgm:t>
        <a:bodyPr/>
        <a:lstStyle/>
        <a:p>
          <a:pPr algn="l"/>
          <a:endParaRPr lang="en-US"/>
        </a:p>
      </dgm:t>
    </dgm:pt>
    <dgm:pt modelId="{E628672B-9120-4182-85AC-4475810A6F65}" type="parTrans" cxnId="{509924D8-E686-4AE7-BA25-78F4C59CD5C4}">
      <dgm:prSet/>
      <dgm:spPr/>
      <dgm:t>
        <a:bodyPr/>
        <a:lstStyle/>
        <a:p>
          <a:pPr algn="l"/>
          <a:endParaRPr lang="en-US"/>
        </a:p>
      </dgm:t>
    </dgm:pt>
    <dgm:pt modelId="{76524E79-F419-4234-B23F-8D552060CAC2}">
      <dgm:prSet/>
      <dgm:spPr/>
      <dgm:t>
        <a:bodyPr/>
        <a:lstStyle/>
        <a:p>
          <a:pPr algn="l"/>
          <a:r>
            <a:rPr lang="en-US"/>
            <a:t>Cellular carriers also offer free antivirus for mobile devices</a:t>
          </a:r>
        </a:p>
      </dgm:t>
    </dgm:pt>
    <dgm:pt modelId="{FBACBCAE-A1A9-489C-8F4C-A57EF796C5BC}" type="sibTrans" cxnId="{9C234305-5196-4145-B5A4-6301FCE7DCE2}">
      <dgm:prSet/>
      <dgm:spPr/>
      <dgm:t>
        <a:bodyPr/>
        <a:lstStyle/>
        <a:p>
          <a:pPr algn="l"/>
          <a:endParaRPr lang="en-US"/>
        </a:p>
      </dgm:t>
    </dgm:pt>
    <dgm:pt modelId="{429A7F7E-0B91-4121-B93E-8DB955BB75A7}" type="parTrans" cxnId="{9C234305-5196-4145-B5A4-6301FCE7DCE2}">
      <dgm:prSet/>
      <dgm:spPr/>
      <dgm:t>
        <a:bodyPr/>
        <a:lstStyle/>
        <a:p>
          <a:pPr algn="l"/>
          <a:endParaRPr lang="en-US"/>
        </a:p>
      </dgm:t>
    </dgm:pt>
    <dgm:pt modelId="{FA1EE30F-4DF0-4891-92CF-A335A0A16BCE}">
      <dgm:prSet/>
      <dgm:spPr/>
      <dgm:t>
        <a:bodyPr/>
        <a:lstStyle/>
        <a:p>
          <a:pPr algn="l"/>
          <a:r>
            <a:rPr lang="en-US" dirty="0"/>
            <a:t>Commercial options available, but do your research first</a:t>
          </a:r>
        </a:p>
      </dgm:t>
    </dgm:pt>
    <dgm:pt modelId="{0BDD2E4A-F821-4FBA-8600-8FCF29BE2FBC}" type="sibTrans" cxnId="{26BBEDD9-67D1-4751-9E23-DBA125A86351}">
      <dgm:prSet/>
      <dgm:spPr/>
      <dgm:t>
        <a:bodyPr/>
        <a:lstStyle/>
        <a:p>
          <a:pPr algn="l"/>
          <a:endParaRPr lang="en-US"/>
        </a:p>
      </dgm:t>
    </dgm:pt>
    <dgm:pt modelId="{3F139932-81D3-4168-8AAB-56A4C5E03332}" type="parTrans" cxnId="{26BBEDD9-67D1-4751-9E23-DBA125A86351}">
      <dgm:prSet/>
      <dgm:spPr/>
      <dgm:t>
        <a:bodyPr/>
        <a:lstStyle/>
        <a:p>
          <a:pPr algn="l"/>
          <a:endParaRPr lang="en-US"/>
        </a:p>
      </dgm:t>
    </dgm:pt>
    <dgm:pt modelId="{B48CD166-F5E0-4C21-AEAE-476DDBA20176}" type="pres">
      <dgm:prSet presAssocID="{4C9A6DA3-F444-4D98-850A-7D7C2BA68D46}" presName="linearFlow" presStyleCnt="0">
        <dgm:presLayoutVars>
          <dgm:dir/>
          <dgm:resizeHandles val="exact"/>
        </dgm:presLayoutVars>
      </dgm:prSet>
      <dgm:spPr/>
    </dgm:pt>
    <dgm:pt modelId="{A9293DC6-19FD-4096-918F-7FC782BD8C8E}" type="pres">
      <dgm:prSet presAssocID="{D7AB0C85-0605-4D72-8FAF-F6051FCEAAF2}" presName="composite" presStyleCnt="0"/>
      <dgm:spPr/>
    </dgm:pt>
    <dgm:pt modelId="{F66F46BC-DFDB-46C5-B324-3AFE22447A9E}" type="pres">
      <dgm:prSet presAssocID="{D7AB0C85-0605-4D72-8FAF-F6051FCEAAF2}" presName="imgShp" presStyleLbl="fgImgPlace1" presStyleIdx="0" presStyleCnt="5"/>
      <dgm:spPr>
        <a:blipFill>
          <a:blip xmlns:r="http://schemas.openxmlformats.org/officeDocument/2006/relationships" r:embed="rId1">
            <a:extLst>
              <a:ext uri="{837473B0-CC2E-450A-ABE3-18F120FF3D39}">
                <a1611:picAttrSrcUrl xmlns:a1611="http://schemas.microsoft.com/office/drawing/2016/11/main" r:id="rId2"/>
              </a:ext>
            </a:extLst>
          </a:blip>
          <a:srcRect/>
          <a:stretch>
            <a:fillRect/>
          </a:stretch>
        </a:blipFill>
      </dgm:spPr>
    </dgm:pt>
    <dgm:pt modelId="{87ED8472-DDD1-42B4-BD4F-73DB5238CF6A}" type="pres">
      <dgm:prSet presAssocID="{D7AB0C85-0605-4D72-8FAF-F6051FCEAAF2}" presName="txShp" presStyleLbl="node1" presStyleIdx="0" presStyleCnt="5">
        <dgm:presLayoutVars>
          <dgm:bulletEnabled val="1"/>
        </dgm:presLayoutVars>
      </dgm:prSet>
      <dgm:spPr/>
    </dgm:pt>
    <dgm:pt modelId="{2F2FE526-F84E-4055-B4D4-FDCEB8135FBB}" type="pres">
      <dgm:prSet presAssocID="{8CE9CF6F-F7CE-45C9-B921-E97C9E1532BC}" presName="spacing" presStyleCnt="0"/>
      <dgm:spPr/>
    </dgm:pt>
    <dgm:pt modelId="{8B982576-B610-4643-BE06-191A8D0E92F8}" type="pres">
      <dgm:prSet presAssocID="{135F83DD-97A4-4D1C-B63A-1E82B93799B1}" presName="composite" presStyleCnt="0"/>
      <dgm:spPr/>
    </dgm:pt>
    <dgm:pt modelId="{7C52D305-EDC4-4597-B16E-D13BB26736E2}" type="pres">
      <dgm:prSet presAssocID="{135F83DD-97A4-4D1C-B63A-1E82B93799B1}" presName="imgShp" presStyleLbl="fgImgPlace1" presStyleIdx="1" presStyleCnt="5"/>
      <dgm:spPr>
        <a:blipFill>
          <a:blip xmlns:r="http://schemas.openxmlformats.org/officeDocument/2006/relationships"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a:fillRect/>
          </a:stretch>
        </a:blipFill>
      </dgm:spPr>
    </dgm:pt>
    <dgm:pt modelId="{BCAAC050-46D7-4116-97F4-0BAF89835BFC}" type="pres">
      <dgm:prSet presAssocID="{135F83DD-97A4-4D1C-B63A-1E82B93799B1}" presName="txShp" presStyleLbl="node1" presStyleIdx="1" presStyleCnt="5">
        <dgm:presLayoutVars>
          <dgm:bulletEnabled val="1"/>
        </dgm:presLayoutVars>
      </dgm:prSet>
      <dgm:spPr/>
    </dgm:pt>
    <dgm:pt modelId="{9B245FF0-5B65-415E-8E95-B2828CFA19D2}" type="pres">
      <dgm:prSet presAssocID="{C02BAE68-BAE1-429C-9E6F-871A605409DC}" presName="spacing" presStyleCnt="0"/>
      <dgm:spPr/>
    </dgm:pt>
    <dgm:pt modelId="{F4EC3377-1A92-43E6-BF96-26B0C1B3D408}" type="pres">
      <dgm:prSet presAssocID="{A518481C-0E70-4FA4-AF56-B9AC2C01EEFD}" presName="composite" presStyleCnt="0"/>
      <dgm:spPr/>
    </dgm:pt>
    <dgm:pt modelId="{028EA526-7BD3-4157-9563-660298653767}" type="pres">
      <dgm:prSet presAssocID="{A518481C-0E70-4FA4-AF56-B9AC2C01EEFD}" presName="imgShp" presStyleLbl="fgImgPlace1" presStyleIdx="2" presStyleCnt="5"/>
      <dgm:spPr>
        <a:blipFill>
          <a:blip xmlns:r="http://schemas.openxmlformats.org/officeDocument/2006/relationships"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a:stretch>
            <a:fillRect/>
          </a:stretch>
        </a:blipFill>
      </dgm:spPr>
    </dgm:pt>
    <dgm:pt modelId="{A3129C7E-EBA0-4F8B-8925-7E3FB7660BA2}" type="pres">
      <dgm:prSet presAssocID="{A518481C-0E70-4FA4-AF56-B9AC2C01EEFD}" presName="txShp" presStyleLbl="node1" presStyleIdx="2" presStyleCnt="5">
        <dgm:presLayoutVars>
          <dgm:bulletEnabled val="1"/>
        </dgm:presLayoutVars>
      </dgm:prSet>
      <dgm:spPr/>
    </dgm:pt>
    <dgm:pt modelId="{FBD1AE4F-0DE2-484F-A378-96CDCC99D19A}" type="pres">
      <dgm:prSet presAssocID="{0C12C704-F31D-4883-BA7B-9E219CE4B156}" presName="spacing" presStyleCnt="0"/>
      <dgm:spPr/>
    </dgm:pt>
    <dgm:pt modelId="{2EDFEE37-9122-4A29-A5B1-D36C283A3865}" type="pres">
      <dgm:prSet presAssocID="{76524E79-F419-4234-B23F-8D552060CAC2}" presName="composite" presStyleCnt="0"/>
      <dgm:spPr/>
    </dgm:pt>
    <dgm:pt modelId="{833FB5D0-93EB-4BDE-B693-502FA1AE7399}" type="pres">
      <dgm:prSet presAssocID="{76524E79-F419-4234-B23F-8D552060CAC2}" presName="imgShp" presStyleLbl="fgImgPlace1" presStyleIdx="3" presStyleCnt="5"/>
      <dgm:spPr>
        <a:blipFill>
          <a:blip xmlns:r="http://schemas.openxmlformats.org/officeDocument/2006/relationships"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a:stretch>
            <a:fillRect l="-17000" r="-17000"/>
          </a:stretch>
        </a:blipFill>
      </dgm:spPr>
    </dgm:pt>
    <dgm:pt modelId="{D03774C7-DF04-460D-833E-254602C6F75E}" type="pres">
      <dgm:prSet presAssocID="{76524E79-F419-4234-B23F-8D552060CAC2}" presName="txShp" presStyleLbl="node1" presStyleIdx="3" presStyleCnt="5">
        <dgm:presLayoutVars>
          <dgm:bulletEnabled val="1"/>
        </dgm:presLayoutVars>
      </dgm:prSet>
      <dgm:spPr/>
    </dgm:pt>
    <dgm:pt modelId="{8AF70C8C-419B-4826-821E-1101B58C0311}" type="pres">
      <dgm:prSet presAssocID="{FBACBCAE-A1A9-489C-8F4C-A57EF796C5BC}" presName="spacing" presStyleCnt="0"/>
      <dgm:spPr/>
    </dgm:pt>
    <dgm:pt modelId="{E9A17B18-DA34-495A-9D4A-6FC6558D1A40}" type="pres">
      <dgm:prSet presAssocID="{FA1EE30F-4DF0-4891-92CF-A335A0A16BCE}" presName="composite" presStyleCnt="0"/>
      <dgm:spPr/>
    </dgm:pt>
    <dgm:pt modelId="{07D800A7-53C0-44F2-9884-BB47720E2581}" type="pres">
      <dgm:prSet presAssocID="{FA1EE30F-4DF0-4891-92CF-A335A0A16BCE}" presName="imgShp" presStyleLbl="fgImgPlace1" presStyleIdx="4" presStyleCnt="5"/>
      <dgm:spPr>
        <a:blipFill>
          <a:blip xmlns:r="http://schemas.openxmlformats.org/officeDocument/2006/relationships"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rcRect/>
          <a:stretch>
            <a:fillRect/>
          </a:stretch>
        </a:blipFill>
      </dgm:spPr>
    </dgm:pt>
    <dgm:pt modelId="{622B6980-6FE2-4E1B-8F4E-EB6B90A2F851}" type="pres">
      <dgm:prSet presAssocID="{FA1EE30F-4DF0-4891-92CF-A335A0A16BCE}" presName="txShp" presStyleLbl="node1" presStyleIdx="4" presStyleCnt="5">
        <dgm:presLayoutVars>
          <dgm:bulletEnabled val="1"/>
        </dgm:presLayoutVars>
      </dgm:prSet>
      <dgm:spPr/>
    </dgm:pt>
  </dgm:ptLst>
  <dgm:cxnLst>
    <dgm:cxn modelId="{9C234305-5196-4145-B5A4-6301FCE7DCE2}" srcId="{4C9A6DA3-F444-4D98-850A-7D7C2BA68D46}" destId="{76524E79-F419-4234-B23F-8D552060CAC2}" srcOrd="3" destOrd="0" parTransId="{429A7F7E-0B91-4121-B93E-8DB955BB75A7}" sibTransId="{FBACBCAE-A1A9-489C-8F4C-A57EF796C5BC}"/>
    <dgm:cxn modelId="{F49A8E0E-AB1C-4097-9471-F95B2C86C53E}" type="presOf" srcId="{135F83DD-97A4-4D1C-B63A-1E82B93799B1}" destId="{BCAAC050-46D7-4116-97F4-0BAF89835BFC}" srcOrd="0" destOrd="0" presId="urn:microsoft.com/office/officeart/2005/8/layout/vList3"/>
    <dgm:cxn modelId="{FEB1CB70-CA92-43B0-982B-040AF1749A70}" type="presOf" srcId="{A518481C-0E70-4FA4-AF56-B9AC2C01EEFD}" destId="{A3129C7E-EBA0-4F8B-8925-7E3FB7660BA2}" srcOrd="0" destOrd="0" presId="urn:microsoft.com/office/officeart/2005/8/layout/vList3"/>
    <dgm:cxn modelId="{48971E7E-2103-4458-8111-410148EECE79}" type="presOf" srcId="{FA1EE30F-4DF0-4891-92CF-A335A0A16BCE}" destId="{622B6980-6FE2-4E1B-8F4E-EB6B90A2F851}" srcOrd="0" destOrd="0" presId="urn:microsoft.com/office/officeart/2005/8/layout/vList3"/>
    <dgm:cxn modelId="{AD457386-B3A5-403A-964F-C46D960BC1F7}" srcId="{4C9A6DA3-F444-4D98-850A-7D7C2BA68D46}" destId="{135F83DD-97A4-4D1C-B63A-1E82B93799B1}" srcOrd="1" destOrd="0" parTransId="{E7A81FFE-9C19-4A16-A0A1-8B9820722AC0}" sibTransId="{C02BAE68-BAE1-429C-9E6F-871A605409DC}"/>
    <dgm:cxn modelId="{0E856A9E-2F37-40CF-8E47-8A512E725D62}" type="presOf" srcId="{D7AB0C85-0605-4D72-8FAF-F6051FCEAAF2}" destId="{87ED8472-DDD1-42B4-BD4F-73DB5238CF6A}" srcOrd="0" destOrd="0" presId="urn:microsoft.com/office/officeart/2005/8/layout/vList3"/>
    <dgm:cxn modelId="{9CAD5DD3-7751-4183-AED5-483066BFA696}" srcId="{4C9A6DA3-F444-4D98-850A-7D7C2BA68D46}" destId="{D7AB0C85-0605-4D72-8FAF-F6051FCEAAF2}" srcOrd="0" destOrd="0" parTransId="{737C9E16-6E21-4E1B-8C93-03ACA7DB0E39}" sibTransId="{8CE9CF6F-F7CE-45C9-B921-E97C9E1532BC}"/>
    <dgm:cxn modelId="{509924D8-E686-4AE7-BA25-78F4C59CD5C4}" srcId="{4C9A6DA3-F444-4D98-850A-7D7C2BA68D46}" destId="{A518481C-0E70-4FA4-AF56-B9AC2C01EEFD}" srcOrd="2" destOrd="0" parTransId="{E628672B-9120-4182-85AC-4475810A6F65}" sibTransId="{0C12C704-F31D-4883-BA7B-9E219CE4B156}"/>
    <dgm:cxn modelId="{26BBEDD9-67D1-4751-9E23-DBA125A86351}" srcId="{4C9A6DA3-F444-4D98-850A-7D7C2BA68D46}" destId="{FA1EE30F-4DF0-4891-92CF-A335A0A16BCE}" srcOrd="4" destOrd="0" parTransId="{3F139932-81D3-4168-8AAB-56A4C5E03332}" sibTransId="{0BDD2E4A-F821-4FBA-8600-8FCF29BE2FBC}"/>
    <dgm:cxn modelId="{897D3DDF-6990-45F5-A3F9-C19E60C03E87}" type="presOf" srcId="{76524E79-F419-4234-B23F-8D552060CAC2}" destId="{D03774C7-DF04-460D-833E-254602C6F75E}" srcOrd="0" destOrd="0" presId="urn:microsoft.com/office/officeart/2005/8/layout/vList3"/>
    <dgm:cxn modelId="{98055CFA-2A22-43C6-B132-6F8D603648A5}" type="presOf" srcId="{4C9A6DA3-F444-4D98-850A-7D7C2BA68D46}" destId="{B48CD166-F5E0-4C21-AEAE-476DDBA20176}" srcOrd="0" destOrd="0" presId="urn:microsoft.com/office/officeart/2005/8/layout/vList3"/>
    <dgm:cxn modelId="{F648577C-C183-4D4D-9C0D-2834D1091390}" type="presParOf" srcId="{B48CD166-F5E0-4C21-AEAE-476DDBA20176}" destId="{A9293DC6-19FD-4096-918F-7FC782BD8C8E}" srcOrd="0" destOrd="0" presId="urn:microsoft.com/office/officeart/2005/8/layout/vList3"/>
    <dgm:cxn modelId="{745F5974-F5F3-4245-A17C-BC535869AFD8}" type="presParOf" srcId="{A9293DC6-19FD-4096-918F-7FC782BD8C8E}" destId="{F66F46BC-DFDB-46C5-B324-3AFE22447A9E}" srcOrd="0" destOrd="0" presId="urn:microsoft.com/office/officeart/2005/8/layout/vList3"/>
    <dgm:cxn modelId="{219038A2-006A-42D8-8DE9-A93B6E71D999}" type="presParOf" srcId="{A9293DC6-19FD-4096-918F-7FC782BD8C8E}" destId="{87ED8472-DDD1-42B4-BD4F-73DB5238CF6A}" srcOrd="1" destOrd="0" presId="urn:microsoft.com/office/officeart/2005/8/layout/vList3"/>
    <dgm:cxn modelId="{48F37B58-EF77-4EDE-BA23-C953623C1A65}" type="presParOf" srcId="{B48CD166-F5E0-4C21-AEAE-476DDBA20176}" destId="{2F2FE526-F84E-4055-B4D4-FDCEB8135FBB}" srcOrd="1" destOrd="0" presId="urn:microsoft.com/office/officeart/2005/8/layout/vList3"/>
    <dgm:cxn modelId="{BE234532-BB44-4015-82E8-0A78E105E218}" type="presParOf" srcId="{B48CD166-F5E0-4C21-AEAE-476DDBA20176}" destId="{8B982576-B610-4643-BE06-191A8D0E92F8}" srcOrd="2" destOrd="0" presId="urn:microsoft.com/office/officeart/2005/8/layout/vList3"/>
    <dgm:cxn modelId="{A9258611-0868-482C-8B30-0A44C62AD5BE}" type="presParOf" srcId="{8B982576-B610-4643-BE06-191A8D0E92F8}" destId="{7C52D305-EDC4-4597-B16E-D13BB26736E2}" srcOrd="0" destOrd="0" presId="urn:microsoft.com/office/officeart/2005/8/layout/vList3"/>
    <dgm:cxn modelId="{CBD5F366-C44E-4AA3-A024-C59DE7DEF1C9}" type="presParOf" srcId="{8B982576-B610-4643-BE06-191A8D0E92F8}" destId="{BCAAC050-46D7-4116-97F4-0BAF89835BFC}" srcOrd="1" destOrd="0" presId="urn:microsoft.com/office/officeart/2005/8/layout/vList3"/>
    <dgm:cxn modelId="{7C196B1B-8D8E-404B-BEED-A2EE1DFDFC38}" type="presParOf" srcId="{B48CD166-F5E0-4C21-AEAE-476DDBA20176}" destId="{9B245FF0-5B65-415E-8E95-B2828CFA19D2}" srcOrd="3" destOrd="0" presId="urn:microsoft.com/office/officeart/2005/8/layout/vList3"/>
    <dgm:cxn modelId="{AF20C0BA-E3A3-41A5-A909-B499865B5BD6}" type="presParOf" srcId="{B48CD166-F5E0-4C21-AEAE-476DDBA20176}" destId="{F4EC3377-1A92-43E6-BF96-26B0C1B3D408}" srcOrd="4" destOrd="0" presId="urn:microsoft.com/office/officeart/2005/8/layout/vList3"/>
    <dgm:cxn modelId="{E442121D-4C8D-49B7-A3E5-24C2F5A5C71F}" type="presParOf" srcId="{F4EC3377-1A92-43E6-BF96-26B0C1B3D408}" destId="{028EA526-7BD3-4157-9563-660298653767}" srcOrd="0" destOrd="0" presId="urn:microsoft.com/office/officeart/2005/8/layout/vList3"/>
    <dgm:cxn modelId="{52941630-B235-4E1D-8BC2-A5C21FC0742A}" type="presParOf" srcId="{F4EC3377-1A92-43E6-BF96-26B0C1B3D408}" destId="{A3129C7E-EBA0-4F8B-8925-7E3FB7660BA2}" srcOrd="1" destOrd="0" presId="urn:microsoft.com/office/officeart/2005/8/layout/vList3"/>
    <dgm:cxn modelId="{A356D6C3-1B5B-4EB8-BCA6-2B5C69B060FE}" type="presParOf" srcId="{B48CD166-F5E0-4C21-AEAE-476DDBA20176}" destId="{FBD1AE4F-0DE2-484F-A378-96CDCC99D19A}" srcOrd="5" destOrd="0" presId="urn:microsoft.com/office/officeart/2005/8/layout/vList3"/>
    <dgm:cxn modelId="{60750B4B-55E7-4238-ADBD-599473D461F1}" type="presParOf" srcId="{B48CD166-F5E0-4C21-AEAE-476DDBA20176}" destId="{2EDFEE37-9122-4A29-A5B1-D36C283A3865}" srcOrd="6" destOrd="0" presId="urn:microsoft.com/office/officeart/2005/8/layout/vList3"/>
    <dgm:cxn modelId="{0C6FF4EC-2E6A-4222-97F7-09C64D0A2737}" type="presParOf" srcId="{2EDFEE37-9122-4A29-A5B1-D36C283A3865}" destId="{833FB5D0-93EB-4BDE-B693-502FA1AE7399}" srcOrd="0" destOrd="0" presId="urn:microsoft.com/office/officeart/2005/8/layout/vList3"/>
    <dgm:cxn modelId="{B28F1A8B-2DA0-4E24-91FF-0D2404B57DDA}" type="presParOf" srcId="{2EDFEE37-9122-4A29-A5B1-D36C283A3865}" destId="{D03774C7-DF04-460D-833E-254602C6F75E}" srcOrd="1" destOrd="0" presId="urn:microsoft.com/office/officeart/2005/8/layout/vList3"/>
    <dgm:cxn modelId="{04AB653D-5F93-49CE-9CA9-884458BBFA6C}" type="presParOf" srcId="{B48CD166-F5E0-4C21-AEAE-476DDBA20176}" destId="{8AF70C8C-419B-4826-821E-1101B58C0311}" srcOrd="7" destOrd="0" presId="urn:microsoft.com/office/officeart/2005/8/layout/vList3"/>
    <dgm:cxn modelId="{7ABD14CA-E8C2-44EC-A8DB-7BAC02DD40C6}" type="presParOf" srcId="{B48CD166-F5E0-4C21-AEAE-476DDBA20176}" destId="{E9A17B18-DA34-495A-9D4A-6FC6558D1A40}" srcOrd="8" destOrd="0" presId="urn:microsoft.com/office/officeart/2005/8/layout/vList3"/>
    <dgm:cxn modelId="{C47F1980-C3DC-4DCE-86A1-6C50B8790725}" type="presParOf" srcId="{E9A17B18-DA34-495A-9D4A-6FC6558D1A40}" destId="{07D800A7-53C0-44F2-9884-BB47720E2581}" srcOrd="0" destOrd="0" presId="urn:microsoft.com/office/officeart/2005/8/layout/vList3"/>
    <dgm:cxn modelId="{DC386EBC-6EBA-4D16-8D1B-3CB36F1186FA}" type="presParOf" srcId="{E9A17B18-DA34-495A-9D4A-6FC6558D1A40}" destId="{622B6980-6FE2-4E1B-8F4E-EB6B90A2F851}"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D8472-DDD1-42B4-BD4F-73DB5238CF6A}">
      <dsp:nvSpPr>
        <dsp:cNvPr id="0" name=""/>
        <dsp:cNvSpPr/>
      </dsp:nvSpPr>
      <dsp:spPr>
        <a:xfrm rot="10800000">
          <a:off x="1936811" y="2205"/>
          <a:ext cx="6992874" cy="701793"/>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471" tIns="72390" rIns="135128" bIns="72390" numCol="1" spcCol="1270" anchor="ctr" anchorCtr="0">
          <a:noAutofit/>
        </a:bodyPr>
        <a:lstStyle/>
        <a:p>
          <a:pPr marL="0" lvl="0" indent="0" algn="l" defTabSz="844550">
            <a:lnSpc>
              <a:spcPct val="90000"/>
            </a:lnSpc>
            <a:spcBef>
              <a:spcPct val="0"/>
            </a:spcBef>
            <a:spcAft>
              <a:spcPct val="35000"/>
            </a:spcAft>
            <a:buNone/>
          </a:pPr>
          <a:r>
            <a:rPr lang="en-US" sz="1900" kern="1200" dirty="0"/>
            <a:t>Antivirus software monitors your computers memory and files for malicious software and activity</a:t>
          </a:r>
        </a:p>
      </dsp:txBody>
      <dsp:txXfrm rot="10800000">
        <a:off x="2112259" y="2205"/>
        <a:ext cx="6817426" cy="701793"/>
      </dsp:txXfrm>
    </dsp:sp>
    <dsp:sp modelId="{F66F46BC-DFDB-46C5-B324-3AFE22447A9E}">
      <dsp:nvSpPr>
        <dsp:cNvPr id="0" name=""/>
        <dsp:cNvSpPr/>
      </dsp:nvSpPr>
      <dsp:spPr>
        <a:xfrm>
          <a:off x="1585914" y="2205"/>
          <a:ext cx="701793" cy="701793"/>
        </a:xfrm>
        <a:prstGeom prst="ellipse">
          <a:avLst/>
        </a:prstGeom>
        <a:blipFill>
          <a:blip xmlns:r="http://schemas.openxmlformats.org/officeDocument/2006/relationships" r:embed="rId1">
            <a:extLst>
              <a:ext uri="{837473B0-CC2E-450A-ABE3-18F120FF3D39}">
                <a1611:picAttrSrcUrl xmlns:a1611="http://schemas.microsoft.com/office/drawing/2016/11/main" r:i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AAC050-46D7-4116-97F4-0BAF89835BFC}">
      <dsp:nvSpPr>
        <dsp:cNvPr id="0" name=""/>
        <dsp:cNvSpPr/>
      </dsp:nvSpPr>
      <dsp:spPr>
        <a:xfrm rot="10800000">
          <a:off x="1936811" y="913488"/>
          <a:ext cx="6992874" cy="701793"/>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471" tIns="72390" rIns="135128" bIns="72390" numCol="1" spcCol="1270" anchor="ctr" anchorCtr="0">
          <a:noAutofit/>
        </a:bodyPr>
        <a:lstStyle/>
        <a:p>
          <a:pPr marL="0" lvl="0" indent="0" algn="l" defTabSz="844550">
            <a:lnSpc>
              <a:spcPct val="90000"/>
            </a:lnSpc>
            <a:spcBef>
              <a:spcPct val="0"/>
            </a:spcBef>
            <a:spcAft>
              <a:spcPct val="35000"/>
            </a:spcAft>
            <a:buNone/>
          </a:pPr>
          <a:r>
            <a:rPr lang="en-US" sz="1900" kern="1200" dirty="0"/>
            <a:t>Already built into Windows (as Windows Defender)</a:t>
          </a:r>
        </a:p>
      </dsp:txBody>
      <dsp:txXfrm rot="10800000">
        <a:off x="2112259" y="913488"/>
        <a:ext cx="6817426" cy="701793"/>
      </dsp:txXfrm>
    </dsp:sp>
    <dsp:sp modelId="{7C52D305-EDC4-4597-B16E-D13BB26736E2}">
      <dsp:nvSpPr>
        <dsp:cNvPr id="0" name=""/>
        <dsp:cNvSpPr/>
      </dsp:nvSpPr>
      <dsp:spPr>
        <a:xfrm>
          <a:off x="1585914" y="913488"/>
          <a:ext cx="701793" cy="701793"/>
        </a:xfrm>
        <a:prstGeom prst="ellipse">
          <a:avLst/>
        </a:prstGeom>
        <a:blipFill>
          <a:blip xmlns:r="http://schemas.openxmlformats.org/officeDocument/2006/relationships"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129C7E-EBA0-4F8B-8925-7E3FB7660BA2}">
      <dsp:nvSpPr>
        <dsp:cNvPr id="0" name=""/>
        <dsp:cNvSpPr/>
      </dsp:nvSpPr>
      <dsp:spPr>
        <a:xfrm rot="10800000">
          <a:off x="1936811" y="1824772"/>
          <a:ext cx="6992874" cy="701793"/>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471" tIns="72390" rIns="135128" bIns="72390" numCol="1" spcCol="1270" anchor="ctr" anchorCtr="0">
          <a:noAutofit/>
        </a:bodyPr>
        <a:lstStyle/>
        <a:p>
          <a:pPr marL="0" lvl="0" indent="0" algn="l" defTabSz="844550">
            <a:lnSpc>
              <a:spcPct val="90000"/>
            </a:lnSpc>
            <a:spcBef>
              <a:spcPct val="0"/>
            </a:spcBef>
            <a:spcAft>
              <a:spcPct val="35000"/>
            </a:spcAft>
            <a:buNone/>
          </a:pPr>
          <a:r>
            <a:rPr lang="en-US" sz="1900" kern="1200" dirty="0"/>
            <a:t>MacOS/Linux users have a number of free options</a:t>
          </a:r>
        </a:p>
      </dsp:txBody>
      <dsp:txXfrm rot="10800000">
        <a:off x="2112259" y="1824772"/>
        <a:ext cx="6817426" cy="701793"/>
      </dsp:txXfrm>
    </dsp:sp>
    <dsp:sp modelId="{028EA526-7BD3-4157-9563-660298653767}">
      <dsp:nvSpPr>
        <dsp:cNvPr id="0" name=""/>
        <dsp:cNvSpPr/>
      </dsp:nvSpPr>
      <dsp:spPr>
        <a:xfrm>
          <a:off x="1585914" y="1824772"/>
          <a:ext cx="701793" cy="701793"/>
        </a:xfrm>
        <a:prstGeom prst="ellipse">
          <a:avLst/>
        </a:prstGeom>
        <a:blipFill>
          <a:blip xmlns:r="http://schemas.openxmlformats.org/officeDocument/2006/relationships"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3774C7-DF04-460D-833E-254602C6F75E}">
      <dsp:nvSpPr>
        <dsp:cNvPr id="0" name=""/>
        <dsp:cNvSpPr/>
      </dsp:nvSpPr>
      <dsp:spPr>
        <a:xfrm rot="10800000">
          <a:off x="1936811" y="2736056"/>
          <a:ext cx="6992874" cy="701793"/>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471" tIns="72390" rIns="135128" bIns="72390" numCol="1" spcCol="1270" anchor="ctr" anchorCtr="0">
          <a:noAutofit/>
        </a:bodyPr>
        <a:lstStyle/>
        <a:p>
          <a:pPr marL="0" lvl="0" indent="0" algn="l" defTabSz="844550">
            <a:lnSpc>
              <a:spcPct val="90000"/>
            </a:lnSpc>
            <a:spcBef>
              <a:spcPct val="0"/>
            </a:spcBef>
            <a:spcAft>
              <a:spcPct val="35000"/>
            </a:spcAft>
            <a:buNone/>
          </a:pPr>
          <a:r>
            <a:rPr lang="en-US" sz="1900" kern="1200"/>
            <a:t>Cellular carriers also offer free antivirus for mobile devices</a:t>
          </a:r>
        </a:p>
      </dsp:txBody>
      <dsp:txXfrm rot="10800000">
        <a:off x="2112259" y="2736056"/>
        <a:ext cx="6817426" cy="701793"/>
      </dsp:txXfrm>
    </dsp:sp>
    <dsp:sp modelId="{833FB5D0-93EB-4BDE-B693-502FA1AE7399}">
      <dsp:nvSpPr>
        <dsp:cNvPr id="0" name=""/>
        <dsp:cNvSpPr/>
      </dsp:nvSpPr>
      <dsp:spPr>
        <a:xfrm>
          <a:off x="1585914" y="2736056"/>
          <a:ext cx="701793" cy="701793"/>
        </a:xfrm>
        <a:prstGeom prst="ellipse">
          <a:avLst/>
        </a:prstGeom>
        <a:blipFill>
          <a:blip xmlns:r="http://schemas.openxmlformats.org/officeDocument/2006/relationships"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rcRect/>
          <a:stretch>
            <a:fillRect l="-17000" r="-17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22B6980-6FE2-4E1B-8F4E-EB6B90A2F851}">
      <dsp:nvSpPr>
        <dsp:cNvPr id="0" name=""/>
        <dsp:cNvSpPr/>
      </dsp:nvSpPr>
      <dsp:spPr>
        <a:xfrm rot="10800000">
          <a:off x="1936811" y="3647339"/>
          <a:ext cx="6992874" cy="701793"/>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9471" tIns="72390" rIns="135128" bIns="72390" numCol="1" spcCol="1270" anchor="ctr" anchorCtr="0">
          <a:noAutofit/>
        </a:bodyPr>
        <a:lstStyle/>
        <a:p>
          <a:pPr marL="0" lvl="0" indent="0" algn="l" defTabSz="844550">
            <a:lnSpc>
              <a:spcPct val="90000"/>
            </a:lnSpc>
            <a:spcBef>
              <a:spcPct val="0"/>
            </a:spcBef>
            <a:spcAft>
              <a:spcPct val="35000"/>
            </a:spcAft>
            <a:buNone/>
          </a:pPr>
          <a:r>
            <a:rPr lang="en-US" sz="1900" kern="1200" dirty="0"/>
            <a:t>Commercial options available, but do your research first</a:t>
          </a:r>
        </a:p>
      </dsp:txBody>
      <dsp:txXfrm rot="10800000">
        <a:off x="2112259" y="3647339"/>
        <a:ext cx="6817426" cy="701793"/>
      </dsp:txXfrm>
    </dsp:sp>
    <dsp:sp modelId="{07D800A7-53C0-44F2-9884-BB47720E2581}">
      <dsp:nvSpPr>
        <dsp:cNvPr id="0" name=""/>
        <dsp:cNvSpPr/>
      </dsp:nvSpPr>
      <dsp:spPr>
        <a:xfrm>
          <a:off x="1585914" y="3647339"/>
          <a:ext cx="701793" cy="701793"/>
        </a:xfrm>
        <a:prstGeom prst="ellipse">
          <a:avLst/>
        </a:prstGeom>
        <a:blipFill>
          <a:blip xmlns:r="http://schemas.openxmlformats.org/officeDocument/2006/relationships"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1F7789-0BF6-46BF-9011-C7EAE77119E9}" type="datetimeFigureOut">
              <a:rPr lang="en-US" smtClean="0"/>
              <a:t>9/28/2021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176696-F017-4E41-B17C-672D3E952439}" type="slidenum">
              <a:rPr lang="en-US" smtClean="0"/>
              <a:t>‹#›</a:t>
            </a:fld>
            <a:endParaRPr lang="en-US"/>
          </a:p>
        </p:txBody>
      </p:sp>
    </p:spTree>
    <p:extLst>
      <p:ext uri="{BB962C8B-B14F-4D97-AF65-F5344CB8AC3E}">
        <p14:creationId xmlns:p14="http://schemas.microsoft.com/office/powerpoint/2010/main" val="2990807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and welcome to our presentation on Cyber Hygiene and Digital Security for the Lay Person. </a:t>
            </a:r>
          </a:p>
          <a:p>
            <a:endParaRPr lang="en-US" dirty="0"/>
          </a:p>
          <a:p>
            <a:r>
              <a:rPr lang="en-US" dirty="0"/>
              <a:t>I am </a:t>
            </a:r>
            <a:r>
              <a:rPr lang="en-US"/>
              <a:t>Anthony Dumas from </a:t>
            </a:r>
            <a:r>
              <a:rPr lang="en-US" dirty="0"/>
              <a:t>USNH CyberSecurity, and today we’ll be discussing good practices and preventive steps to use outside of work or school that will help you maximize the safety of yourself and your personal data in the modern digital world.</a:t>
            </a:r>
          </a:p>
        </p:txBody>
      </p:sp>
      <p:sp>
        <p:nvSpPr>
          <p:cNvPr id="4" name="Slide Number Placeholder 3"/>
          <p:cNvSpPr>
            <a:spLocks noGrp="1"/>
          </p:cNvSpPr>
          <p:nvPr>
            <p:ph type="sldNum" sz="quarter" idx="5"/>
          </p:nvPr>
        </p:nvSpPr>
        <p:spPr/>
        <p:txBody>
          <a:bodyPr/>
          <a:lstStyle/>
          <a:p>
            <a:fld id="{B7176696-F017-4E41-B17C-672D3E952439}" type="slidenum">
              <a:rPr lang="en-US" smtClean="0"/>
              <a:t>1</a:t>
            </a:fld>
            <a:endParaRPr lang="en-US"/>
          </a:p>
        </p:txBody>
      </p:sp>
    </p:spTree>
    <p:extLst>
      <p:ext uri="{BB962C8B-B14F-4D97-AF65-F5344CB8AC3E}">
        <p14:creationId xmlns:p14="http://schemas.microsoft.com/office/powerpoint/2010/main" val="3696660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Weak passwords are all too common, and there are dictionary files freely available online with up to the 1 million most commonly used passwords.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Malicious actors routinely make use of this information, because these weak credentials provide easy access to your computer.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Too many people still use weak passwords despite the risks, and as an example of why so many people’s passwords still get hacked, here is a list of the 10 most commonly-used passwords for 2020/2021.</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10</a:t>
            </a:fld>
            <a:endParaRPr lang="en-US"/>
          </a:p>
        </p:txBody>
      </p:sp>
    </p:spTree>
    <p:extLst>
      <p:ext uri="{BB962C8B-B14F-4D97-AF65-F5344CB8AC3E}">
        <p14:creationId xmlns:p14="http://schemas.microsoft.com/office/powerpoint/2010/main" val="350515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One increasingly common practice is to use a “passphrase”, which is a sentence that has some intuitive meaning for its creator but is not discernable to a hacker.  For example:</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 loved my vacation to Cancun in 2016!”</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passphrase has all the recommended elements- uppercase and lowercase letters, numbers and a symbol.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Additionally, it has the context of an inherent meaning that is only known to its owner, which makes it easier to remember for its owner but difficult if not impossible for a hacker to figure out.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Using passphrases is a good way to have a large and complex password that is easy for you to remember.</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11</a:t>
            </a:fld>
            <a:endParaRPr lang="en-US"/>
          </a:p>
        </p:txBody>
      </p:sp>
    </p:spTree>
    <p:extLst>
      <p:ext uri="{BB962C8B-B14F-4D97-AF65-F5344CB8AC3E}">
        <p14:creationId xmlns:p14="http://schemas.microsoft.com/office/powerpoint/2010/main" val="1489482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Additional device controls available to you are BIOS/firmware passwords.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are hardware passwords that not only prevent others from starting and using your computer but also protect against the computer being rebooted or reset without permission.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BIOS/firmware settings themselves can also be password-protected.</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12</a:t>
            </a:fld>
            <a:endParaRPr lang="en-US"/>
          </a:p>
        </p:txBody>
      </p:sp>
    </p:spTree>
    <p:extLst>
      <p:ext uri="{BB962C8B-B14F-4D97-AF65-F5344CB8AC3E}">
        <p14:creationId xmlns:p14="http://schemas.microsoft.com/office/powerpoint/2010/main" val="1628244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Whether you are using passwords or passphrases, change them regularly,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never reuse them between accounts or ‘revive’ ones that you have used in the past.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Never share passwords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may seem complicated to manage, but there are password manager programs out there (free and commercial) that can help you keep them organized and even automatically enter them for you when you need them.</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13</a:t>
            </a:fld>
            <a:endParaRPr lang="en-US"/>
          </a:p>
        </p:txBody>
      </p:sp>
    </p:spTree>
    <p:extLst>
      <p:ext uri="{BB962C8B-B14F-4D97-AF65-F5344CB8AC3E}">
        <p14:creationId xmlns:p14="http://schemas.microsoft.com/office/powerpoint/2010/main" val="3527398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Multi-factor authentication (MFA) is a best practice that offers an additional layer of protection.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generally involves the use of something you “have” and something you “know”.  Two-factor authentication usually requires you to submit your username and password (which you know) along with a unique PIN code that is sent to your cell phone or other separate device (which you have).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Other examples might be with the use of biometrics, like facial or fingerprint recognition in combination with username and password.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are many configuration options available, but MFA adds additional layers of security to make it difficult for unauthorized individuals to access your devices and accounts.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is a recommended practice for you to use especially with extremely critical services like banking, mortgages and credit card providers.  Most of these companies offer MFA as an option for any customer who wants it, so check with your providers to see if it is available to you.</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14</a:t>
            </a:fld>
            <a:endParaRPr lang="en-US"/>
          </a:p>
        </p:txBody>
      </p:sp>
    </p:spTree>
    <p:extLst>
      <p:ext uri="{BB962C8B-B14F-4D97-AF65-F5344CB8AC3E}">
        <p14:creationId xmlns:p14="http://schemas.microsoft.com/office/powerpoint/2010/main" val="1802474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organizations these days already have data encryption policies and processes in place, and likewise you also may want to encrypt your computers and mobile devices as well as other media that contain sensitive personal data.</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Modern operating systems make encryption readily available to you- Microsoft offers BitLocker and MacOS offers FileVault 2,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both of which leverage modern encryption algorithms that are difficult if not nearly impossible to crack.  With either of these you can also encrypt portable media such as external hard drives and flash drives.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iOS devices are natively encrypted by default, but Android devices need to have their encryption turned on if it is needed.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With computers, it is important to back up your recovery keys, which are needed in the event of a malfunction or other error. If the recovery keys are lost then the data is usually unrecoverable.  These events are rare but it is important to be aware of them.</a:t>
            </a:r>
          </a:p>
          <a:p>
            <a:r>
              <a:rPr lang="en-US" sz="1200" kern="1200" dirty="0">
                <a:solidFill>
                  <a:schemeClr val="tx1"/>
                </a:solidFill>
                <a:effectLst/>
                <a:latin typeface="+mn-lt"/>
                <a:ea typeface="+mn-ea"/>
                <a:cs typeface="+mn-cs"/>
              </a:rPr>
              <a:t>Again, there are commercial options available if desired, but it is just as important to do your research to determine what best fits your needs.</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15</a:t>
            </a:fld>
            <a:endParaRPr lang="en-US"/>
          </a:p>
        </p:txBody>
      </p:sp>
    </p:spTree>
    <p:extLst>
      <p:ext uri="{BB962C8B-B14F-4D97-AF65-F5344CB8AC3E}">
        <p14:creationId xmlns:p14="http://schemas.microsoft.com/office/powerpoint/2010/main" val="13155124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conjunction with using encryption, most mobile devices and computers have a device location feature available.  This allows for the possible recovery of your device if it is lost or stolen.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Other measures you can take:</a:t>
            </a:r>
          </a:p>
          <a:p>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Tape a business card to the back of your device so it can be returned if the battery is fully discharged. Alternatively, put a card on the device with *one* means of contact (phone or email) but not your home address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Register your devices with your local police or the University Police and also your insurance company</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Take photos of your devices with serial numbers for proof of ownership</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16</a:t>
            </a:fld>
            <a:endParaRPr lang="en-US"/>
          </a:p>
        </p:txBody>
      </p:sp>
    </p:spTree>
    <p:extLst>
      <p:ext uri="{BB962C8B-B14F-4D97-AF65-F5344CB8AC3E}">
        <p14:creationId xmlns:p14="http://schemas.microsoft.com/office/powerpoint/2010/main" val="35638462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is wise to keep your files secure by backing up your important files! This will protect you from data loss if your computer is compromised or encrypted against your will.</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Store them externally to your computer, on an external hard drive, or in the cloud. This can help protect against many types of data loss, especially if hackers gain access to one of your devices.  One common technique is to simply email critical files to yourself, but of course you need to be able to trust in the strength of your email account password if that is your preferred solution.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Backup utilities are included in modern operating systems and are relatively easy to use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are also many commercial backup options available if desired, but often come at a premium of cost</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17</a:t>
            </a:fld>
            <a:endParaRPr lang="en-US"/>
          </a:p>
        </p:txBody>
      </p:sp>
    </p:spTree>
    <p:extLst>
      <p:ext uri="{BB962C8B-B14F-4D97-AF65-F5344CB8AC3E}">
        <p14:creationId xmlns:p14="http://schemas.microsoft.com/office/powerpoint/2010/main" val="2149726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There are plenty of distractions out in the wilds of the Internet to entertain or amuse us, but it is important to note that malicious persons will often use these as a means of getting entry into our devices.  These distractions may take the form of games, utility programs, screensavers, social media applets or add-ons and more.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Unwanted and/or malicious software is often bundled with these programs, and pose a risk to both computers and mobile devices alike. Avoid these programs, as difficult as it may be.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commonly overlooked risk is in the disposal of old, broken or unwanted computers and devices.  Often these things are discarded without removing personal information from them.  Make sure you remove all memory cards from computers and mobile devices before disposing of them. If you’re selling your computer or mobile device, it’s important to ensure your personal or sensitive information doesn’t get passed along to the new owner.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Most computers have a system recovery option whether it is built in or on a separate recovery disc.  Mobile devices have a factory restore option as well.  The best practice is to backup your information first, then restore the device to its in-box condition for the new owner.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the device is not going to a new owner, you can use an erasing utility to wipe data from it.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the device is non-functional, then the surest way of preventing data recovery is to have the device physically destroyed.</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18</a:t>
            </a:fld>
            <a:endParaRPr lang="en-US"/>
          </a:p>
        </p:txBody>
      </p:sp>
    </p:spTree>
    <p:extLst>
      <p:ext uri="{BB962C8B-B14F-4D97-AF65-F5344CB8AC3E}">
        <p14:creationId xmlns:p14="http://schemas.microsoft.com/office/powerpoint/2010/main" val="1491410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It’s also important to protect your home network.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Hackers often make use of poorly configured home networking equipment to gain unauthorized access.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 internet service providers may do a fairly good job of providing baseline security,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but unfortunately many users who buy their own equipment will often just plug the devices in and turn them on without any further configuration. This results in a significant security risk for all users of the home network.  </a:t>
            </a:r>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19</a:t>
            </a:fld>
            <a:endParaRPr lang="en-US"/>
          </a:p>
        </p:txBody>
      </p:sp>
    </p:spTree>
    <p:extLst>
      <p:ext uri="{BB962C8B-B14F-4D97-AF65-F5344CB8AC3E}">
        <p14:creationId xmlns:p14="http://schemas.microsoft.com/office/powerpoint/2010/main" val="507194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Simply put, cyber hygiene refers to a set of best practices that one can follow to minimize the risks to their personal data and identity in the digital world. </a:t>
            </a:r>
          </a:p>
          <a:p>
            <a:endParaRPr lang="en-US" dirty="0"/>
          </a:p>
          <a:p>
            <a:r>
              <a:rPr lang="en-US" dirty="0"/>
              <a:t>Much as we have personal hygiene practices to maintain our own health and well-being, cyber hygiene practices help to protect the health of your devices and personal information.</a:t>
            </a:r>
          </a:p>
          <a:p>
            <a:endParaRPr lang="en-US" dirty="0"/>
          </a:p>
          <a:p>
            <a:r>
              <a:rPr lang="en-US" dirty="0"/>
              <a:t>The term “Cyber Hygiene” itself is typically associated with the workplace environment, but it is just as important for each of us to follow comparable practices in our personal lives to protect ourselves as individuals from the same threats as we face in the workplace.</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2</a:t>
            </a:fld>
            <a:endParaRPr lang="en-US"/>
          </a:p>
        </p:txBody>
      </p:sp>
    </p:spTree>
    <p:extLst>
      <p:ext uri="{BB962C8B-B14F-4D97-AF65-F5344CB8AC3E}">
        <p14:creationId xmlns:p14="http://schemas.microsoft.com/office/powerpoint/2010/main" val="38883594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Some important steps to take to secure your router/gateway are:</a:t>
            </a:r>
          </a:p>
          <a:p>
            <a:endParaRPr lang="en-US" sz="1200" kern="1200" dirty="0">
              <a:solidFill>
                <a:schemeClr val="tx1"/>
              </a:solidFill>
              <a:effectLst/>
              <a:latin typeface="+mn-lt"/>
              <a:ea typeface="+mn-ea"/>
              <a:cs typeface="+mn-cs"/>
            </a:endParaRPr>
          </a:p>
          <a:p>
            <a:pPr marL="0" indent="0">
              <a:spcAft>
                <a:spcPts val="1200"/>
              </a:spcAft>
              <a:buNone/>
            </a:pPr>
            <a:r>
              <a:rPr lang="en-US" sz="1200" dirty="0"/>
              <a:t>Change the default name and password that came from the manufacturer</a:t>
            </a:r>
          </a:p>
          <a:p>
            <a:pPr marL="0" indent="0">
              <a:spcAft>
                <a:spcPts val="1200"/>
              </a:spcAft>
              <a:buNone/>
            </a:pPr>
            <a:r>
              <a:rPr lang="en-US" sz="1200" dirty="0"/>
              <a:t>Turn off remote management unless absolutely needed</a:t>
            </a:r>
          </a:p>
          <a:p>
            <a:pPr marL="0" indent="0">
              <a:spcAft>
                <a:spcPts val="1200"/>
              </a:spcAft>
              <a:buNone/>
            </a:pPr>
            <a:r>
              <a:rPr lang="en-US" sz="1200" dirty="0"/>
              <a:t>Log out of the admin account once the device is set up</a:t>
            </a:r>
          </a:p>
          <a:p>
            <a:pPr marL="0" indent="0">
              <a:spcAft>
                <a:spcPts val="1200"/>
              </a:spcAft>
              <a:buNone/>
            </a:pPr>
            <a:r>
              <a:rPr lang="en-US" sz="1200" dirty="0"/>
              <a:t>Use WPA2 or WPA3 encryption options when configuring your wireless network</a:t>
            </a:r>
          </a:p>
          <a:p>
            <a:pPr marL="0" indent="0">
              <a:spcAft>
                <a:spcPts val="1200"/>
              </a:spcAft>
              <a:buNone/>
            </a:pPr>
            <a:r>
              <a:rPr lang="en-US" sz="1200" dirty="0"/>
              <a:t>Use MAC address restrictions (if available) to prevent unwanted connections</a:t>
            </a:r>
          </a:p>
          <a:p>
            <a:pPr marL="0" indent="0">
              <a:spcAft>
                <a:spcPts val="1200"/>
              </a:spcAft>
              <a:buNone/>
            </a:pPr>
            <a:r>
              <a:rPr lang="en-US" sz="1200" dirty="0"/>
              <a:t>Keep the device’s firmware updated, and use auto-update if available</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B7176696-F017-4E41-B17C-672D3E952439}" type="slidenum">
              <a:rPr lang="en-US" smtClean="0"/>
              <a:t>20</a:t>
            </a:fld>
            <a:endParaRPr lang="en-US"/>
          </a:p>
        </p:txBody>
      </p:sp>
    </p:spTree>
    <p:extLst>
      <p:ext uri="{BB962C8B-B14F-4D97-AF65-F5344CB8AC3E}">
        <p14:creationId xmlns:p14="http://schemas.microsoft.com/office/powerpoint/2010/main" val="12461725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Protecting your information is important when not at home.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Public internet connections are widely available but do pose risks since they are generally not monitored or secured with any significant protections. </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When away from home/campus, your cell carrier’s network is your safest bet. It is natively encrypted between the cellphone and the tower, and if you have a ‘hotspot’ or tethering feature available on your phone you can use it set up a secure wireless connection for your laptop.</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Avoid the use of public wireless hotspots like those found in airports, hotels or restaurants.  This is easier said than done, so…</a:t>
            </a:r>
          </a:p>
          <a:p>
            <a:pPr lvl="0"/>
            <a:r>
              <a:rPr lang="en-US" sz="1200" kern="1200" dirty="0">
                <a:solidFill>
                  <a:schemeClr val="tx1"/>
                </a:solidFill>
                <a:effectLst/>
                <a:latin typeface="+mn-lt"/>
                <a:ea typeface="+mn-ea"/>
                <a:cs typeface="+mn-cs"/>
              </a:rPr>
              <a:t>If you must use a public hotspot, use a VPN to encrypt and protect the traffic in and out of your laptop/cellphone.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UNH VPN is available to all affiliated persons.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There are also many free &amp; commercial VPN programs that are available for personal use.  As before, do your research to see what fits your needs.</a:t>
            </a:r>
          </a:p>
        </p:txBody>
      </p:sp>
      <p:sp>
        <p:nvSpPr>
          <p:cNvPr id="4" name="Slide Number Placeholder 3"/>
          <p:cNvSpPr>
            <a:spLocks noGrp="1"/>
          </p:cNvSpPr>
          <p:nvPr>
            <p:ph type="sldNum" sz="quarter" idx="5"/>
          </p:nvPr>
        </p:nvSpPr>
        <p:spPr/>
        <p:txBody>
          <a:bodyPr/>
          <a:lstStyle/>
          <a:p>
            <a:fld id="{B7176696-F017-4E41-B17C-672D3E952439}" type="slidenum">
              <a:rPr lang="en-US" smtClean="0"/>
              <a:t>21</a:t>
            </a:fld>
            <a:endParaRPr lang="en-US"/>
          </a:p>
        </p:txBody>
      </p:sp>
    </p:spTree>
    <p:extLst>
      <p:ext uri="{BB962C8B-B14F-4D97-AF65-F5344CB8AC3E}">
        <p14:creationId xmlns:p14="http://schemas.microsoft.com/office/powerpoint/2010/main" val="11609032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Keeping yourself informed is to defend yourself with knowledge, information and preparedness.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are some ways to keep up with current security issues that may affect you:</a:t>
            </a:r>
          </a:p>
        </p:txBody>
      </p:sp>
      <p:sp>
        <p:nvSpPr>
          <p:cNvPr id="4" name="Slide Number Placeholder 3"/>
          <p:cNvSpPr>
            <a:spLocks noGrp="1"/>
          </p:cNvSpPr>
          <p:nvPr>
            <p:ph type="sldNum" sz="quarter" idx="5"/>
          </p:nvPr>
        </p:nvSpPr>
        <p:spPr/>
        <p:txBody>
          <a:bodyPr/>
          <a:lstStyle/>
          <a:p>
            <a:fld id="{B7176696-F017-4E41-B17C-672D3E952439}" type="slidenum">
              <a:rPr lang="en-US" smtClean="0"/>
              <a:t>22</a:t>
            </a:fld>
            <a:endParaRPr lang="en-US"/>
          </a:p>
        </p:txBody>
      </p:sp>
    </p:spTree>
    <p:extLst>
      <p:ext uri="{BB962C8B-B14F-4D97-AF65-F5344CB8AC3E}">
        <p14:creationId xmlns:p14="http://schemas.microsoft.com/office/powerpoint/2010/main" val="31456219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Good practices like those shared today are your best defense when it comes to protecting your personal information and identity.  While no set of practices will afford 100% protection, it is still beneficial to make the effort to be aware of risks to oneself and take the steps to minimize the possibility that one will be a victim of a malicious actor.  In the end, following these practices will invoke an informed and security-aware mindset and create safer habits that will improve your long-term security and safety.</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23</a:t>
            </a:fld>
            <a:endParaRPr lang="en-US"/>
          </a:p>
        </p:txBody>
      </p:sp>
    </p:spTree>
    <p:extLst>
      <p:ext uri="{BB962C8B-B14F-4D97-AF65-F5344CB8AC3E}">
        <p14:creationId xmlns:p14="http://schemas.microsoft.com/office/powerpoint/2010/main" val="613492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we’ll take some time for questions if you have any!</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24</a:t>
            </a:fld>
            <a:endParaRPr lang="en-US"/>
          </a:p>
        </p:txBody>
      </p:sp>
    </p:spTree>
    <p:extLst>
      <p:ext uri="{BB962C8B-B14F-4D97-AF65-F5344CB8AC3E}">
        <p14:creationId xmlns:p14="http://schemas.microsoft.com/office/powerpoint/2010/main" val="40444043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Thank you for attending our presentation today!</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25</a:t>
            </a:fld>
            <a:endParaRPr lang="en-US"/>
          </a:p>
        </p:txBody>
      </p:sp>
    </p:spTree>
    <p:extLst>
      <p:ext uri="{BB962C8B-B14F-4D97-AF65-F5344CB8AC3E}">
        <p14:creationId xmlns:p14="http://schemas.microsoft.com/office/powerpoint/2010/main" val="2865332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Your personal information is one of the most valuable commodities you own, much like your car or home. Your personal data is collected regularly by legitimate companies that you do business with as well as by malicious actors who are intent on identity theft as a precursor to fraud or theft. Even legitimate companies may resell your personal data without your knowledge or consent.  Marketing companies are the biggest aggregators of personal data and exist to sell this data to whoever is willing to pay for it, regardless of purpose for having the data.</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processing power of your home computers is also an asset, which are targeted by malicious actors with malware in order to take over your computer without your knowledge.  Once they have control of your computer they can use it to broadcast spam or phishing emails, perform cryptocurrency mining or use it as a platform to launch attacks on other computers/networks.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Compromised computers are often added to networks of “zombie” computers, which when combined have a massive amount of processing power.  Criminal gangs often sell capacity on these zombie networks to other malicious organizations as a service. These services generate money in the tens of billions of dollars annually.</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3</a:t>
            </a:fld>
            <a:endParaRPr lang="en-US"/>
          </a:p>
        </p:txBody>
      </p:sp>
    </p:spTree>
    <p:extLst>
      <p:ext uri="{BB962C8B-B14F-4D97-AF65-F5344CB8AC3E}">
        <p14:creationId xmlns:p14="http://schemas.microsoft.com/office/powerpoint/2010/main" val="238169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there are a myriad of State and Federal laws governing privacy and data protection, the law generally cannot keep up with the ever-changing state of technology.  The laws are often porous and rely on self-policing for compliance.  In some cases, the government itself may be the party collecting data that some may consider intrusive. </a:t>
            </a:r>
          </a:p>
          <a:p>
            <a:endParaRPr lang="en-US" dirty="0"/>
          </a:p>
          <a:p>
            <a:r>
              <a:rPr lang="en-US" dirty="0"/>
              <a:t>As with so many other risks, you are your own best advocate and your own last line of defense against the intrusions of others.  </a:t>
            </a:r>
          </a:p>
          <a:p>
            <a:endParaRPr lang="en-US" dirty="0"/>
          </a:p>
          <a:p>
            <a:r>
              <a:rPr lang="en-US" dirty="0"/>
              <a:t>Knowledge and awareness are your most effective tools to mitigate these threats.</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4</a:t>
            </a:fld>
            <a:endParaRPr lang="en-US"/>
          </a:p>
        </p:txBody>
      </p:sp>
    </p:spTree>
    <p:extLst>
      <p:ext uri="{BB962C8B-B14F-4D97-AF65-F5344CB8AC3E}">
        <p14:creationId xmlns:p14="http://schemas.microsoft.com/office/powerpoint/2010/main" val="2481634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list these out, and we’ll cover each in detail in the upcoming slides…</a:t>
            </a:r>
          </a:p>
        </p:txBody>
      </p:sp>
      <p:sp>
        <p:nvSpPr>
          <p:cNvPr id="4" name="Slide Number Placeholder 3"/>
          <p:cNvSpPr>
            <a:spLocks noGrp="1"/>
          </p:cNvSpPr>
          <p:nvPr>
            <p:ph type="sldNum" sz="quarter" idx="5"/>
          </p:nvPr>
        </p:nvSpPr>
        <p:spPr/>
        <p:txBody>
          <a:bodyPr/>
          <a:lstStyle/>
          <a:p>
            <a:fld id="{B7176696-F017-4E41-B17C-672D3E952439}" type="slidenum">
              <a:rPr lang="en-US" smtClean="0"/>
              <a:t>5</a:t>
            </a:fld>
            <a:endParaRPr lang="en-US"/>
          </a:p>
        </p:txBody>
      </p:sp>
    </p:spTree>
    <p:extLst>
      <p:ext uri="{BB962C8B-B14F-4D97-AF65-F5344CB8AC3E}">
        <p14:creationId xmlns:p14="http://schemas.microsoft.com/office/powerpoint/2010/main" val="348923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first and maybe most important step is installing antivirus software. Antivirus software monitors your computer’s memory and files for computer viruses and other malicious software, or malware. It also performs deliberate scans of your files for malicious code and removes or quarantines what it finds.  It is one of your most vital defenses in protecting yourself and your devices.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Antivirus software is typically built into Windows these days, and is known as Windows Defender.  Mac and Linux users have a variety of free options available that can be obtained for personal use.  Most cellular carriers also provide free antivirus software that you can install onto your phone as well.  There are also commercial offerings that you can invest in (subscriptions) but it pays to do some research first into effectiveness and overall ratings rather than buying a product for its name.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Ultimately, no antivirus software is 100% effective, in fact they are typically 80-90% effective due to the way they are designed.  This is why the following protective measures are equally important to protecting yourself.</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6</a:t>
            </a:fld>
            <a:endParaRPr lang="en-US"/>
          </a:p>
        </p:txBody>
      </p:sp>
    </p:spTree>
    <p:extLst>
      <p:ext uri="{BB962C8B-B14F-4D97-AF65-F5344CB8AC3E}">
        <p14:creationId xmlns:p14="http://schemas.microsoft.com/office/powerpoint/2010/main" val="952604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Firewalls are another key element for maintaining good cyber hygiene. Firewalls are a front-line protection that helps prevent unauthorized users from accessing your internet-connected devices.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most basic description of a firewall is to think of it like a traffic cop, which controls and directs the flow of information in and out of your computer.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watches for expected vs. unexpected traffic, and here’s the difference. When you visit a website with your browser, the browser sends a request out of your computer to get the content of that website. The website responds by sending its code back to your computer in response to that request.  That response is “expected” traffic, in response to your browser’s request to receive it.  Firewalls know to allow this kind of expected traffic through.  What the firewall is guarding against is the “unexpected” traffic, which is an external attempt to access the computer which is not in response to any request from the computer itself.</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Much like antivirus software, modern operating systems have a built-in firewall that provides the most basic functionality with reasonable effectiveness.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Home networking equipment such as routers and gateways typically also have a firewall built in.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you feel you need more enhanced protection, there are also commercial alternatives but also require research to make sure you are buying the right product for your needs.</a:t>
            </a:r>
          </a:p>
        </p:txBody>
      </p:sp>
      <p:sp>
        <p:nvSpPr>
          <p:cNvPr id="4" name="Slide Number Placeholder 3"/>
          <p:cNvSpPr>
            <a:spLocks noGrp="1"/>
          </p:cNvSpPr>
          <p:nvPr>
            <p:ph type="sldNum" sz="quarter" idx="5"/>
          </p:nvPr>
        </p:nvSpPr>
        <p:spPr/>
        <p:txBody>
          <a:bodyPr/>
          <a:lstStyle/>
          <a:p>
            <a:fld id="{B7176696-F017-4E41-B17C-672D3E952439}" type="slidenum">
              <a:rPr lang="en-US" smtClean="0"/>
              <a:t>7</a:t>
            </a:fld>
            <a:endParaRPr lang="en-US"/>
          </a:p>
        </p:txBody>
      </p:sp>
    </p:spTree>
    <p:extLst>
      <p:ext uri="{BB962C8B-B14F-4D97-AF65-F5344CB8AC3E}">
        <p14:creationId xmlns:p14="http://schemas.microsoft.com/office/powerpoint/2010/main" val="2504570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Update your operating system and applications regularly to make sure you’re working with the latest versions-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Often the updates don’t just take care of functional problems and glitches but also address security flaws.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modern operating systems there is an automatic update feature built in that will take care of the operating system and like-branded software,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but you still need to be mindful of third-party products that you own which also need to be updated.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Computer vendors (Dell, Apple, HP, etc.) also have their own update utilities that can update the preinstalled software and hardware components, so make use of those tools also.</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8</a:t>
            </a:fld>
            <a:endParaRPr lang="en-US"/>
          </a:p>
        </p:txBody>
      </p:sp>
    </p:spTree>
    <p:extLst>
      <p:ext uri="{BB962C8B-B14F-4D97-AF65-F5344CB8AC3E}">
        <p14:creationId xmlns:p14="http://schemas.microsoft.com/office/powerpoint/2010/main" val="874999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Setting and using strong passwords is essential to protecting yourself. While it may seem inconvenient at times, just remember that a malicious actor will also experience that same level of convenience- i.e. a weak password will be just as convenient for them as for you.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While there are many schools of thought as to what constitutes a “strong” password, it is generally agreed that your passwords should be unique and complex, containing at least 12 characters along with numbers, symbols, and capital and lowercase letters. This provides enough mathematical complexity to crack as to make it untenable to attempt.  </a:t>
            </a:r>
          </a:p>
          <a:p>
            <a:endParaRPr lang="en-US" dirty="0"/>
          </a:p>
        </p:txBody>
      </p:sp>
      <p:sp>
        <p:nvSpPr>
          <p:cNvPr id="4" name="Slide Number Placeholder 3"/>
          <p:cNvSpPr>
            <a:spLocks noGrp="1"/>
          </p:cNvSpPr>
          <p:nvPr>
            <p:ph type="sldNum" sz="quarter" idx="5"/>
          </p:nvPr>
        </p:nvSpPr>
        <p:spPr/>
        <p:txBody>
          <a:bodyPr/>
          <a:lstStyle/>
          <a:p>
            <a:fld id="{B7176696-F017-4E41-B17C-672D3E952439}" type="slidenum">
              <a:rPr lang="en-US" smtClean="0"/>
              <a:t>9</a:t>
            </a:fld>
            <a:endParaRPr lang="en-US"/>
          </a:p>
        </p:txBody>
      </p:sp>
    </p:spTree>
    <p:extLst>
      <p:ext uri="{BB962C8B-B14F-4D97-AF65-F5344CB8AC3E}">
        <p14:creationId xmlns:p14="http://schemas.microsoft.com/office/powerpoint/2010/main" val="4031307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E754D8-D198-4718-B516-737BD090E09D}"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3710837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E754D8-D198-4718-B516-737BD090E09D}"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1536368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E754D8-D198-4718-B516-737BD090E09D}"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32523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E754D8-D198-4718-B516-737BD090E09D}"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142598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E754D8-D198-4718-B516-737BD090E09D}" type="datetimeFigureOut">
              <a:rPr lang="en-US" smtClean="0"/>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86002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E754D8-D198-4718-B516-737BD090E09D}" type="datetimeFigureOut">
              <a:rPr lang="en-US" smtClean="0"/>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975600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E754D8-D198-4718-B516-737BD090E09D}" type="datetimeFigureOut">
              <a:rPr lang="en-US" smtClean="0"/>
              <a:t>9/28/2021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3010036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E754D8-D198-4718-B516-737BD090E09D}" type="datetimeFigureOut">
              <a:rPr lang="en-US" smtClean="0"/>
              <a:t>9/28/2021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3948159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754D8-D198-4718-B516-737BD090E09D}" type="datetimeFigureOut">
              <a:rPr lang="en-US" smtClean="0"/>
              <a:t>9/28/2021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357933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E754D8-D198-4718-B516-737BD090E09D}" type="datetimeFigureOut">
              <a:rPr lang="en-US" smtClean="0"/>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951917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E754D8-D198-4718-B516-737BD090E09D}" type="datetimeFigureOut">
              <a:rPr lang="en-US" smtClean="0"/>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902BFC-08FD-439F-A096-2DCC304ECD50}" type="slidenum">
              <a:rPr lang="en-US" smtClean="0"/>
              <a:t>‹#›</a:t>
            </a:fld>
            <a:endParaRPr lang="en-US"/>
          </a:p>
        </p:txBody>
      </p:sp>
    </p:spTree>
    <p:extLst>
      <p:ext uri="{BB962C8B-B14F-4D97-AF65-F5344CB8AC3E}">
        <p14:creationId xmlns:p14="http://schemas.microsoft.com/office/powerpoint/2010/main" val="1395531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5000"/>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754D8-D198-4718-B516-737BD090E09D}" type="datetimeFigureOut">
              <a:rPr lang="en-US" smtClean="0"/>
              <a:t>9/28/2021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02BFC-08FD-439F-A096-2DCC304ECD50}" type="slidenum">
              <a:rPr lang="en-US" smtClean="0"/>
              <a:t>‹#›</a:t>
            </a:fld>
            <a:endParaRPr lang="en-US"/>
          </a:p>
        </p:txBody>
      </p:sp>
    </p:spTree>
    <p:extLst>
      <p:ext uri="{BB962C8B-B14F-4D97-AF65-F5344CB8AC3E}">
        <p14:creationId xmlns:p14="http://schemas.microsoft.com/office/powerpoint/2010/main" val="10992078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3F28-9B82-468F-B473-0FDE37E675DD}"/>
              </a:ext>
            </a:extLst>
          </p:cNvPr>
          <p:cNvSpPr>
            <a:spLocks noGrp="1"/>
          </p:cNvSpPr>
          <p:nvPr>
            <p:ph type="ctrTitle"/>
          </p:nvPr>
        </p:nvSpPr>
        <p:spPr>
          <a:xfrm>
            <a:off x="542365" y="608106"/>
            <a:ext cx="6019800" cy="2054412"/>
          </a:xfrm>
        </p:spPr>
        <p:txBody>
          <a:bodyPr/>
          <a:lstStyle/>
          <a:p>
            <a:pPr algn="l"/>
            <a:r>
              <a:rPr lang="en-US" dirty="0"/>
              <a:t>Hygiene Academy</a:t>
            </a:r>
          </a:p>
        </p:txBody>
      </p:sp>
      <p:sp>
        <p:nvSpPr>
          <p:cNvPr id="3" name="Subtitle 2">
            <a:extLst>
              <a:ext uri="{FF2B5EF4-FFF2-40B4-BE49-F238E27FC236}">
                <a16:creationId xmlns:a16="http://schemas.microsoft.com/office/drawing/2014/main" id="{6BD82F79-B571-4FE1-918C-0AA4EF9B56A6}"/>
              </a:ext>
            </a:extLst>
          </p:cNvPr>
          <p:cNvSpPr>
            <a:spLocks noGrp="1"/>
          </p:cNvSpPr>
          <p:nvPr>
            <p:ph type="subTitle" idx="1"/>
          </p:nvPr>
        </p:nvSpPr>
        <p:spPr>
          <a:xfrm>
            <a:off x="542364" y="3158285"/>
            <a:ext cx="6745941" cy="808597"/>
          </a:xfrm>
        </p:spPr>
        <p:txBody>
          <a:bodyPr/>
          <a:lstStyle/>
          <a:p>
            <a:pPr algn="l"/>
            <a:r>
              <a:rPr lang="en-US" dirty="0"/>
              <a:t>Digital Security for the Lay Person</a:t>
            </a:r>
          </a:p>
        </p:txBody>
      </p:sp>
      <p:pic>
        <p:nvPicPr>
          <p:cNvPr id="6" name="Picture 5">
            <a:extLst>
              <a:ext uri="{FF2B5EF4-FFF2-40B4-BE49-F238E27FC236}">
                <a16:creationId xmlns:a16="http://schemas.microsoft.com/office/drawing/2014/main" id="{DCD68B35-4336-4F61-B496-A13F7DE17A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4307" y="5483734"/>
            <a:ext cx="4572000" cy="976231"/>
          </a:xfrm>
          <a:prstGeom prst="rect">
            <a:avLst/>
          </a:prstGeom>
          <a:solidFill>
            <a:schemeClr val="tx1"/>
          </a:solidFill>
        </p:spPr>
      </p:pic>
      <p:sp>
        <p:nvSpPr>
          <p:cNvPr id="5" name="Subtitle 2">
            <a:extLst>
              <a:ext uri="{FF2B5EF4-FFF2-40B4-BE49-F238E27FC236}">
                <a16:creationId xmlns:a16="http://schemas.microsoft.com/office/drawing/2014/main" id="{C4B5D160-4ADF-4462-8521-055A28CE17F6}"/>
              </a:ext>
            </a:extLst>
          </p:cNvPr>
          <p:cNvSpPr txBox="1">
            <a:spLocks/>
          </p:cNvSpPr>
          <p:nvPr/>
        </p:nvSpPr>
        <p:spPr>
          <a:xfrm>
            <a:off x="556219" y="3746114"/>
            <a:ext cx="6745941" cy="808597"/>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dirty="0"/>
              <a:t>Anthony Dumas, USNH Cybersecurity Engineer</a:t>
            </a:r>
          </a:p>
        </p:txBody>
      </p:sp>
    </p:spTree>
    <p:extLst>
      <p:ext uri="{BB962C8B-B14F-4D97-AF65-F5344CB8AC3E}">
        <p14:creationId xmlns:p14="http://schemas.microsoft.com/office/powerpoint/2010/main" val="34341175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4 Continued: Weak Passwords Are Risky</a:t>
            </a:r>
          </a:p>
        </p:txBody>
      </p:sp>
      <p:sp>
        <p:nvSpPr>
          <p:cNvPr id="3" name="Content Placeholder 2">
            <a:extLst>
              <a:ext uri="{FF2B5EF4-FFF2-40B4-BE49-F238E27FC236}">
                <a16:creationId xmlns:a16="http://schemas.microsoft.com/office/drawing/2014/main" id="{05E554F0-DA1B-4CEF-A2EE-2DC21A28EF8C}"/>
              </a:ext>
            </a:extLst>
          </p:cNvPr>
          <p:cNvSpPr>
            <a:spLocks noGrp="1"/>
          </p:cNvSpPr>
          <p:nvPr>
            <p:ph sz="half" idx="1"/>
          </p:nvPr>
        </p:nvSpPr>
        <p:spPr>
          <a:solidFill>
            <a:schemeClr val="bg1">
              <a:alpha val="40000"/>
            </a:schemeClr>
          </a:solidFill>
        </p:spPr>
        <p:txBody>
          <a:bodyPr>
            <a:normAutofit lnSpcReduction="10000"/>
          </a:bodyPr>
          <a:lstStyle/>
          <a:p>
            <a:pPr marL="0" indent="0">
              <a:buNone/>
            </a:pPr>
            <a:r>
              <a:rPr lang="en-US" dirty="0"/>
              <a:t>Weak passwords pose high risks to the end user</a:t>
            </a:r>
          </a:p>
          <a:p>
            <a:pPr marL="0" indent="0">
              <a:buNone/>
            </a:pPr>
            <a:endParaRPr lang="en-US" dirty="0"/>
          </a:p>
          <a:p>
            <a:pPr marL="0" indent="0">
              <a:buNone/>
            </a:pPr>
            <a:r>
              <a:rPr lang="en-US" dirty="0"/>
              <a:t>Provide easy access to a perpetrator</a:t>
            </a:r>
          </a:p>
          <a:p>
            <a:pPr marL="0" indent="0">
              <a:buNone/>
            </a:pPr>
            <a:endParaRPr lang="en-US" dirty="0"/>
          </a:p>
          <a:p>
            <a:pPr marL="0" indent="0">
              <a:buNone/>
            </a:pPr>
            <a:r>
              <a:rPr lang="en-US" dirty="0"/>
              <a:t>Too many people use weak passwords despite the risk</a:t>
            </a:r>
          </a:p>
          <a:p>
            <a:pPr marL="0" indent="0">
              <a:buNone/>
            </a:pPr>
            <a:endParaRPr lang="en-US" dirty="0"/>
          </a:p>
        </p:txBody>
      </p:sp>
      <p:sp>
        <p:nvSpPr>
          <p:cNvPr id="4" name="Content Placeholder 3">
            <a:extLst>
              <a:ext uri="{FF2B5EF4-FFF2-40B4-BE49-F238E27FC236}">
                <a16:creationId xmlns:a16="http://schemas.microsoft.com/office/drawing/2014/main" id="{EFA6AF25-803B-453A-AD5A-1F442F47B159}"/>
              </a:ext>
            </a:extLst>
          </p:cNvPr>
          <p:cNvSpPr>
            <a:spLocks noGrp="1"/>
          </p:cNvSpPr>
          <p:nvPr>
            <p:ph sz="half" idx="2"/>
          </p:nvPr>
        </p:nvSpPr>
        <p:spPr>
          <a:solidFill>
            <a:schemeClr val="bg1">
              <a:alpha val="50000"/>
            </a:schemeClr>
          </a:solidFill>
        </p:spPr>
        <p:txBody>
          <a:bodyPr>
            <a:normAutofit lnSpcReduction="10000"/>
          </a:bodyPr>
          <a:lstStyle/>
          <a:p>
            <a:pPr lvl="2"/>
            <a:r>
              <a:rPr lang="en-US" sz="2800" dirty="0"/>
              <a:t>123456</a:t>
            </a:r>
          </a:p>
          <a:p>
            <a:pPr lvl="2"/>
            <a:r>
              <a:rPr lang="en-US" sz="2800" dirty="0"/>
              <a:t>123456789</a:t>
            </a:r>
          </a:p>
          <a:p>
            <a:pPr lvl="2"/>
            <a:r>
              <a:rPr lang="en-US" sz="2800" dirty="0"/>
              <a:t>qwerty</a:t>
            </a:r>
          </a:p>
          <a:p>
            <a:pPr lvl="2"/>
            <a:r>
              <a:rPr lang="en-US" sz="2800" dirty="0"/>
              <a:t>password</a:t>
            </a:r>
          </a:p>
          <a:p>
            <a:pPr lvl="2"/>
            <a:r>
              <a:rPr lang="en-US" sz="2800" dirty="0"/>
              <a:t>12345</a:t>
            </a:r>
          </a:p>
          <a:p>
            <a:pPr lvl="2"/>
            <a:r>
              <a:rPr lang="en-US" sz="2800" dirty="0"/>
              <a:t>qwerty123</a:t>
            </a:r>
          </a:p>
          <a:p>
            <a:pPr lvl="2"/>
            <a:r>
              <a:rPr lang="en-US" sz="2800" dirty="0"/>
              <a:t>1q2w3e</a:t>
            </a:r>
          </a:p>
          <a:p>
            <a:pPr lvl="2"/>
            <a:r>
              <a:rPr lang="en-US" sz="2800" dirty="0"/>
              <a:t>12345678</a:t>
            </a:r>
          </a:p>
          <a:p>
            <a:pPr lvl="2"/>
            <a:r>
              <a:rPr lang="en-US" sz="2800" dirty="0"/>
              <a:t>111111</a:t>
            </a:r>
          </a:p>
          <a:p>
            <a:pPr lvl="2"/>
            <a:r>
              <a:rPr lang="en-US" sz="2800" dirty="0"/>
              <a:t>1234567890</a:t>
            </a:r>
          </a:p>
          <a:p>
            <a:pPr marL="0" indent="0">
              <a:buNone/>
            </a:pPr>
            <a:endParaRPr lang="en-US" dirty="0"/>
          </a:p>
        </p:txBody>
      </p:sp>
    </p:spTree>
    <p:extLst>
      <p:ext uri="{BB962C8B-B14F-4D97-AF65-F5344CB8AC3E}">
        <p14:creationId xmlns:p14="http://schemas.microsoft.com/office/powerpoint/2010/main" val="2961645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p:cTn id="2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4">
                                            <p:txEl>
                                              <p:pRg st="0" end="0"/>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 calcmode="lin" valueType="num">
                                      <p:cBhvr>
                                        <p:cTn id="27"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9" dur="500"/>
                                        <p:tgtEl>
                                          <p:spTgt spid="4">
                                            <p:txEl>
                                              <p:pRg st="1" end="1"/>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4">
                                            <p:txEl>
                                              <p:pRg st="2" end="2"/>
                                            </p:txEl>
                                          </p:spTgt>
                                        </p:tgtEl>
                                        <p:attrNameLst>
                                          <p:attrName>style.visibility</p:attrName>
                                        </p:attrNameLst>
                                      </p:cBhvr>
                                      <p:to>
                                        <p:strVal val="visible"/>
                                      </p:to>
                                    </p:set>
                                    <p:anim calcmode="lin" valueType="num">
                                      <p:cBhvr>
                                        <p:cTn id="3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4">
                                            <p:txEl>
                                              <p:pRg st="2" end="2"/>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p:cTn id="37"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8"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9" dur="500"/>
                                        <p:tgtEl>
                                          <p:spTgt spid="4">
                                            <p:txEl>
                                              <p:pRg st="3" end="3"/>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p:cTn id="42"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4">
                                            <p:txEl>
                                              <p:pRg st="4" end="4"/>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 calcmode="lin" valueType="num">
                                      <p:cBhvr>
                                        <p:cTn id="4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4">
                                            <p:txEl>
                                              <p:pRg st="5" end="5"/>
                                            </p:txEl>
                                          </p:spTgt>
                                        </p:tgtEl>
                                      </p:cBhvr>
                                    </p:animEffect>
                                  </p:childTnLst>
                                </p:cTn>
                              </p:par>
                              <p:par>
                                <p:cTn id="50" presetID="53" presetClass="entr" presetSubtype="16" fill="hold" nodeType="withEffect">
                                  <p:stCondLst>
                                    <p:cond delay="0"/>
                                  </p:stCondLst>
                                  <p:childTnLst>
                                    <p:set>
                                      <p:cBhvr>
                                        <p:cTn id="51" dur="1" fill="hold">
                                          <p:stCondLst>
                                            <p:cond delay="0"/>
                                          </p:stCondLst>
                                        </p:cTn>
                                        <p:tgtEl>
                                          <p:spTgt spid="4">
                                            <p:txEl>
                                              <p:pRg st="6" end="6"/>
                                            </p:txEl>
                                          </p:spTgt>
                                        </p:tgtEl>
                                        <p:attrNameLst>
                                          <p:attrName>style.visibility</p:attrName>
                                        </p:attrNameLst>
                                      </p:cBhvr>
                                      <p:to>
                                        <p:strVal val="visible"/>
                                      </p:to>
                                    </p:set>
                                    <p:anim calcmode="lin" valueType="num">
                                      <p:cBhvr>
                                        <p:cTn id="52"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53"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54" dur="500"/>
                                        <p:tgtEl>
                                          <p:spTgt spid="4">
                                            <p:txEl>
                                              <p:pRg st="6" end="6"/>
                                            </p:txEl>
                                          </p:spTgt>
                                        </p:tgtEl>
                                      </p:cBhvr>
                                    </p:animEffect>
                                  </p:childTnLst>
                                </p:cTn>
                              </p:par>
                              <p:par>
                                <p:cTn id="55" presetID="53" presetClass="entr" presetSubtype="16" fill="hold" nodeType="withEffect">
                                  <p:stCondLst>
                                    <p:cond delay="0"/>
                                  </p:stCondLst>
                                  <p:childTnLst>
                                    <p:set>
                                      <p:cBhvr>
                                        <p:cTn id="56" dur="1" fill="hold">
                                          <p:stCondLst>
                                            <p:cond delay="0"/>
                                          </p:stCondLst>
                                        </p:cTn>
                                        <p:tgtEl>
                                          <p:spTgt spid="4">
                                            <p:txEl>
                                              <p:pRg st="7" end="7"/>
                                            </p:txEl>
                                          </p:spTgt>
                                        </p:tgtEl>
                                        <p:attrNameLst>
                                          <p:attrName>style.visibility</p:attrName>
                                        </p:attrNameLst>
                                      </p:cBhvr>
                                      <p:to>
                                        <p:strVal val="visible"/>
                                      </p:to>
                                    </p:set>
                                    <p:anim calcmode="lin" valueType="num">
                                      <p:cBhvr>
                                        <p:cTn id="57"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58"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59" dur="500"/>
                                        <p:tgtEl>
                                          <p:spTgt spid="4">
                                            <p:txEl>
                                              <p:pRg st="7" end="7"/>
                                            </p:txEl>
                                          </p:spTgt>
                                        </p:tgtEl>
                                      </p:cBhvr>
                                    </p:animEffect>
                                  </p:childTnLst>
                                </p:cTn>
                              </p:par>
                              <p:par>
                                <p:cTn id="60" presetID="53" presetClass="entr" presetSubtype="16" fill="hold" nodeType="withEffect">
                                  <p:stCondLst>
                                    <p:cond delay="0"/>
                                  </p:stCondLst>
                                  <p:childTnLst>
                                    <p:set>
                                      <p:cBhvr>
                                        <p:cTn id="61" dur="1" fill="hold">
                                          <p:stCondLst>
                                            <p:cond delay="0"/>
                                          </p:stCondLst>
                                        </p:cTn>
                                        <p:tgtEl>
                                          <p:spTgt spid="4">
                                            <p:txEl>
                                              <p:pRg st="8" end="8"/>
                                            </p:txEl>
                                          </p:spTgt>
                                        </p:tgtEl>
                                        <p:attrNameLst>
                                          <p:attrName>style.visibility</p:attrName>
                                        </p:attrNameLst>
                                      </p:cBhvr>
                                      <p:to>
                                        <p:strVal val="visible"/>
                                      </p:to>
                                    </p:set>
                                    <p:anim calcmode="lin" valueType="num">
                                      <p:cBhvr>
                                        <p:cTn id="62"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63"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64" dur="500"/>
                                        <p:tgtEl>
                                          <p:spTgt spid="4">
                                            <p:txEl>
                                              <p:pRg st="8" end="8"/>
                                            </p:txEl>
                                          </p:spTgt>
                                        </p:tgtEl>
                                      </p:cBhvr>
                                    </p:animEffect>
                                  </p:childTnLst>
                                </p:cTn>
                              </p:par>
                              <p:par>
                                <p:cTn id="65" presetID="53" presetClass="entr" presetSubtype="16" fill="hold" nodeType="withEffect">
                                  <p:stCondLst>
                                    <p:cond delay="0"/>
                                  </p:stCondLst>
                                  <p:childTnLst>
                                    <p:set>
                                      <p:cBhvr>
                                        <p:cTn id="66" dur="1" fill="hold">
                                          <p:stCondLst>
                                            <p:cond delay="0"/>
                                          </p:stCondLst>
                                        </p:cTn>
                                        <p:tgtEl>
                                          <p:spTgt spid="4">
                                            <p:txEl>
                                              <p:pRg st="9" end="9"/>
                                            </p:txEl>
                                          </p:spTgt>
                                        </p:tgtEl>
                                        <p:attrNameLst>
                                          <p:attrName>style.visibility</p:attrName>
                                        </p:attrNameLst>
                                      </p:cBhvr>
                                      <p:to>
                                        <p:strVal val="visible"/>
                                      </p:to>
                                    </p:set>
                                    <p:anim calcmode="lin" valueType="num">
                                      <p:cBhvr>
                                        <p:cTn id="67"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68" dur="500" fill="hold"/>
                                        <p:tgtEl>
                                          <p:spTgt spid="4">
                                            <p:txEl>
                                              <p:pRg st="9" end="9"/>
                                            </p:txEl>
                                          </p:spTgt>
                                        </p:tgtEl>
                                        <p:attrNameLst>
                                          <p:attrName>ppt_h</p:attrName>
                                        </p:attrNameLst>
                                      </p:cBhvr>
                                      <p:tavLst>
                                        <p:tav tm="0">
                                          <p:val>
                                            <p:fltVal val="0"/>
                                          </p:val>
                                        </p:tav>
                                        <p:tav tm="100000">
                                          <p:val>
                                            <p:strVal val="#ppt_h"/>
                                          </p:val>
                                        </p:tav>
                                      </p:tavLst>
                                    </p:anim>
                                    <p:animEffect transition="in" filter="fade">
                                      <p:cBhvr>
                                        <p:cTn id="69"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4 Continued: Using Passphrases</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Passphrases have a meaningful context to the owner not easily discernible</a:t>
            </a:r>
          </a:p>
          <a:p>
            <a:pPr marL="0" indent="0" algn="ctr">
              <a:spcAft>
                <a:spcPts val="1200"/>
              </a:spcAft>
              <a:buNone/>
            </a:pPr>
            <a:r>
              <a:rPr lang="en-US" sz="2400" i="1" dirty="0"/>
              <a:t>I loved my vacation to Cancun in 2016!</a:t>
            </a:r>
          </a:p>
          <a:p>
            <a:pPr marL="0" indent="0">
              <a:spcAft>
                <a:spcPts val="1200"/>
              </a:spcAft>
              <a:buNone/>
            </a:pPr>
            <a:r>
              <a:rPr lang="en-US" sz="2400" dirty="0"/>
              <a:t>Contains all recommended elements for a strong password</a:t>
            </a:r>
          </a:p>
          <a:p>
            <a:pPr marL="0" indent="0">
              <a:spcAft>
                <a:spcPts val="1200"/>
              </a:spcAft>
              <a:buNone/>
            </a:pPr>
            <a:r>
              <a:rPr lang="en-US" sz="2400" dirty="0"/>
              <a:t>Has an inherent meaning only known to the owner</a:t>
            </a:r>
          </a:p>
          <a:p>
            <a:pPr marL="0" indent="0">
              <a:spcAft>
                <a:spcPts val="1200"/>
              </a:spcAft>
              <a:buNone/>
            </a:pPr>
            <a:r>
              <a:rPr lang="en-US" sz="2400" dirty="0"/>
              <a:t>Makes larger, complex passwords easy to remember</a:t>
            </a:r>
          </a:p>
        </p:txBody>
      </p:sp>
    </p:spTree>
    <p:extLst>
      <p:ext uri="{BB962C8B-B14F-4D97-AF65-F5344CB8AC3E}">
        <p14:creationId xmlns:p14="http://schemas.microsoft.com/office/powerpoint/2010/main" val="29570385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4: Set Strong Passwords- Hardware</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BIOS / Firmware passwords prevent others from starting and using your computer</a:t>
            </a:r>
          </a:p>
          <a:p>
            <a:pPr marL="0" indent="0">
              <a:spcAft>
                <a:spcPts val="1200"/>
              </a:spcAft>
              <a:buNone/>
            </a:pPr>
            <a:r>
              <a:rPr lang="en-US" sz="2400" dirty="0"/>
              <a:t>Also protects the computer if it is rebooted or reset</a:t>
            </a:r>
          </a:p>
          <a:p>
            <a:pPr marL="0" indent="0">
              <a:spcAft>
                <a:spcPts val="1200"/>
              </a:spcAft>
              <a:buNone/>
            </a:pPr>
            <a:r>
              <a:rPr lang="en-US" sz="2400" dirty="0"/>
              <a:t>You can also set a separate password to prevent others from accessing the BIOS  / Firmware settings themselves</a:t>
            </a:r>
          </a:p>
        </p:txBody>
      </p:sp>
    </p:spTree>
    <p:extLst>
      <p:ext uri="{BB962C8B-B14F-4D97-AF65-F5344CB8AC3E}">
        <p14:creationId xmlns:p14="http://schemas.microsoft.com/office/powerpoint/2010/main" val="19757612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4: Set Strong Passwords- Safety</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Change passwords regularly</a:t>
            </a:r>
          </a:p>
          <a:p>
            <a:pPr marL="0" indent="0">
              <a:spcAft>
                <a:spcPts val="1200"/>
              </a:spcAft>
              <a:buNone/>
            </a:pPr>
            <a:r>
              <a:rPr lang="en-US" sz="2400" dirty="0"/>
              <a:t>Never reuse them on multiple accounts or revive old ones</a:t>
            </a:r>
          </a:p>
          <a:p>
            <a:pPr marL="0" indent="0">
              <a:spcAft>
                <a:spcPts val="1200"/>
              </a:spcAft>
              <a:buNone/>
            </a:pPr>
            <a:r>
              <a:rPr lang="en-US" sz="2400" dirty="0"/>
              <a:t>Never share passwords </a:t>
            </a:r>
          </a:p>
          <a:p>
            <a:pPr marL="0" indent="0">
              <a:spcAft>
                <a:spcPts val="1200"/>
              </a:spcAft>
              <a:buNone/>
            </a:pPr>
            <a:r>
              <a:rPr lang="en-US" sz="2400" dirty="0"/>
              <a:t>Use a password manager to help keep your accounts/passwords organized</a:t>
            </a:r>
          </a:p>
        </p:txBody>
      </p:sp>
    </p:spTree>
    <p:extLst>
      <p:ext uri="{BB962C8B-B14F-4D97-AF65-F5344CB8AC3E}">
        <p14:creationId xmlns:p14="http://schemas.microsoft.com/office/powerpoint/2010/main" val="21278052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5: Use Multi-Factor Authentication (MFA)</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Provides an additional layer of protection</a:t>
            </a:r>
          </a:p>
          <a:p>
            <a:pPr marL="0" indent="0">
              <a:spcAft>
                <a:spcPts val="1200"/>
              </a:spcAft>
              <a:buNone/>
            </a:pPr>
            <a:r>
              <a:rPr lang="en-US" sz="2400" dirty="0"/>
              <a:t>Uses something you ‘have’ and something you ‘know’</a:t>
            </a:r>
          </a:p>
          <a:p>
            <a:pPr marL="0" indent="0">
              <a:spcAft>
                <a:spcPts val="1200"/>
              </a:spcAft>
              <a:buNone/>
            </a:pPr>
            <a:r>
              <a:rPr lang="en-US" sz="2400" dirty="0"/>
              <a:t>Can be used with biometrics</a:t>
            </a:r>
          </a:p>
          <a:p>
            <a:pPr marL="0" indent="0">
              <a:spcAft>
                <a:spcPts val="1200"/>
              </a:spcAft>
              <a:buNone/>
            </a:pPr>
            <a:r>
              <a:rPr lang="en-US" sz="2400" dirty="0"/>
              <a:t>Makes it much harder for unauthorized persons to access your accounts</a:t>
            </a:r>
          </a:p>
          <a:p>
            <a:pPr marL="0" indent="0">
              <a:spcAft>
                <a:spcPts val="1200"/>
              </a:spcAft>
              <a:buNone/>
            </a:pPr>
            <a:r>
              <a:rPr lang="en-US" sz="2400" dirty="0"/>
              <a:t>Many financial institutions offer MFA as an optional protection, but you need to ask for it</a:t>
            </a:r>
          </a:p>
        </p:txBody>
      </p:sp>
    </p:spTree>
    <p:extLst>
      <p:ext uri="{BB962C8B-B14F-4D97-AF65-F5344CB8AC3E}">
        <p14:creationId xmlns:p14="http://schemas.microsoft.com/office/powerpoint/2010/main" val="39717032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6: Use Device Encryption</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Protects the data on your computers/devices/media from being read on another device</a:t>
            </a:r>
          </a:p>
          <a:p>
            <a:pPr marL="0" indent="0">
              <a:spcAft>
                <a:spcPts val="1200"/>
              </a:spcAft>
              <a:buNone/>
            </a:pPr>
            <a:r>
              <a:rPr lang="en-US" sz="2400" dirty="0"/>
              <a:t>Already built into Windows and MacOS – BitLocker and FileVault 2</a:t>
            </a:r>
          </a:p>
          <a:p>
            <a:pPr marL="0" indent="0">
              <a:spcAft>
                <a:spcPts val="1200"/>
              </a:spcAft>
              <a:buNone/>
            </a:pPr>
            <a:r>
              <a:rPr lang="en-US" sz="2400" dirty="0"/>
              <a:t>Use advanced encryption algorithms (AES-256)</a:t>
            </a:r>
          </a:p>
          <a:p>
            <a:pPr marL="0" indent="0">
              <a:spcAft>
                <a:spcPts val="1200"/>
              </a:spcAft>
              <a:buNone/>
            </a:pPr>
            <a:r>
              <a:rPr lang="en-US" sz="2400" dirty="0"/>
              <a:t>iOS devices are natively encrypted at the hardware level, but Android devices need to have it intentionally activated</a:t>
            </a:r>
          </a:p>
          <a:p>
            <a:pPr marL="0" indent="0">
              <a:spcAft>
                <a:spcPts val="1200"/>
              </a:spcAft>
              <a:buNone/>
            </a:pPr>
            <a:r>
              <a:rPr lang="en-US" sz="2400" dirty="0"/>
              <a:t>Back up your recovery keys!</a:t>
            </a:r>
          </a:p>
        </p:txBody>
      </p:sp>
    </p:spTree>
    <p:extLst>
      <p:ext uri="{BB962C8B-B14F-4D97-AF65-F5344CB8AC3E}">
        <p14:creationId xmlns:p14="http://schemas.microsoft.com/office/powerpoint/2010/main" val="32114274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7: Enable Device Location Features</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Allows for the possible recovery of your device if lost or stolen</a:t>
            </a:r>
          </a:p>
          <a:p>
            <a:pPr marL="0" indent="0">
              <a:spcAft>
                <a:spcPts val="1200"/>
              </a:spcAft>
              <a:buNone/>
            </a:pPr>
            <a:r>
              <a:rPr lang="en-US" sz="2400" dirty="0"/>
              <a:t>Other measures-</a:t>
            </a:r>
          </a:p>
          <a:p>
            <a:pPr marL="0" indent="0">
              <a:spcAft>
                <a:spcPts val="1200"/>
              </a:spcAft>
              <a:buNone/>
            </a:pPr>
            <a:r>
              <a:rPr lang="en-US" sz="2400" dirty="0"/>
              <a:t>Tape a business card to the back or bottom of your device, but only provide *one* means of contact (phone or email but not your home address)</a:t>
            </a:r>
          </a:p>
          <a:p>
            <a:pPr marL="0" indent="0">
              <a:spcAft>
                <a:spcPts val="1200"/>
              </a:spcAft>
              <a:buNone/>
            </a:pPr>
            <a:r>
              <a:rPr lang="en-US" sz="2400" dirty="0"/>
              <a:t>Register your devices with your local police or University Police and also your insurance company</a:t>
            </a:r>
          </a:p>
          <a:p>
            <a:pPr marL="0" indent="0">
              <a:spcAft>
                <a:spcPts val="1200"/>
              </a:spcAft>
              <a:buNone/>
            </a:pPr>
            <a:r>
              <a:rPr lang="en-US" sz="2400" dirty="0"/>
              <a:t>Take photos of your devices with serial numbers visible as proof of ownership</a:t>
            </a:r>
          </a:p>
        </p:txBody>
      </p:sp>
    </p:spTree>
    <p:extLst>
      <p:ext uri="{BB962C8B-B14F-4D97-AF65-F5344CB8AC3E}">
        <p14:creationId xmlns:p14="http://schemas.microsoft.com/office/powerpoint/2010/main" val="39474961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8: Back Up Your Files Regularly</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Helps protect against data loss if your device is compromised or encrypted against your will</a:t>
            </a:r>
          </a:p>
          <a:p>
            <a:pPr marL="0" indent="0">
              <a:spcAft>
                <a:spcPts val="1200"/>
              </a:spcAft>
              <a:buNone/>
            </a:pPr>
            <a:r>
              <a:rPr lang="en-US" sz="2400" dirty="0"/>
              <a:t>Store them externally, such as on external media or in the cloud</a:t>
            </a:r>
          </a:p>
          <a:p>
            <a:pPr marL="0" indent="0">
              <a:spcAft>
                <a:spcPts val="1200"/>
              </a:spcAft>
              <a:buNone/>
            </a:pPr>
            <a:r>
              <a:rPr lang="en-US" sz="2400" dirty="0"/>
              <a:t>Backup features built into modern operating systems</a:t>
            </a:r>
          </a:p>
          <a:p>
            <a:pPr marL="0" indent="0">
              <a:spcAft>
                <a:spcPts val="1200"/>
              </a:spcAft>
              <a:buNone/>
            </a:pPr>
            <a:r>
              <a:rPr lang="en-US" sz="2400" dirty="0"/>
              <a:t>Commercial options are also available, but often at a premium</a:t>
            </a:r>
          </a:p>
        </p:txBody>
      </p:sp>
    </p:spTree>
    <p:extLst>
      <p:ext uri="{BB962C8B-B14F-4D97-AF65-F5344CB8AC3E}">
        <p14:creationId xmlns:p14="http://schemas.microsoft.com/office/powerpoint/2010/main" val="29758452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9: Keep Your Computer/Device ‘Clean’</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Avoid games, duplicative utilities, screensavers, recipe programs, coupon finders and social media add-ons</a:t>
            </a:r>
          </a:p>
          <a:p>
            <a:pPr marL="0" indent="0">
              <a:spcAft>
                <a:spcPts val="1200"/>
              </a:spcAft>
              <a:buNone/>
            </a:pPr>
            <a:r>
              <a:rPr lang="en-US" sz="2400" dirty="0"/>
              <a:t>Malicious software is often bundled with these programs in order to provide covert access to your device &amp; data</a:t>
            </a:r>
          </a:p>
          <a:p>
            <a:pPr marL="0" indent="0">
              <a:spcAft>
                <a:spcPts val="1200"/>
              </a:spcAft>
              <a:buNone/>
            </a:pPr>
            <a:r>
              <a:rPr lang="en-US" sz="2400" dirty="0"/>
              <a:t>Clean your old and broken devices before disposal</a:t>
            </a:r>
          </a:p>
          <a:p>
            <a:pPr lvl="1">
              <a:spcAft>
                <a:spcPts val="1200"/>
              </a:spcAft>
              <a:buFontTx/>
              <a:buChar char="-"/>
            </a:pPr>
            <a:r>
              <a:rPr lang="en-US" sz="2000" dirty="0"/>
              <a:t>Perform a factory restore</a:t>
            </a:r>
          </a:p>
          <a:p>
            <a:pPr lvl="1">
              <a:spcAft>
                <a:spcPts val="1200"/>
              </a:spcAft>
              <a:buFontTx/>
              <a:buChar char="-"/>
            </a:pPr>
            <a:r>
              <a:rPr lang="en-US" sz="2000" dirty="0"/>
              <a:t>Use an erasing utility</a:t>
            </a:r>
          </a:p>
          <a:p>
            <a:pPr marL="0" indent="0">
              <a:spcAft>
                <a:spcPts val="1200"/>
              </a:spcAft>
              <a:buNone/>
            </a:pPr>
            <a:r>
              <a:rPr lang="en-US" sz="2400" dirty="0"/>
              <a:t>If the device is not functional, physically destroy it</a:t>
            </a:r>
          </a:p>
        </p:txBody>
      </p:sp>
    </p:spTree>
    <p:extLst>
      <p:ext uri="{BB962C8B-B14F-4D97-AF65-F5344CB8AC3E}">
        <p14:creationId xmlns:p14="http://schemas.microsoft.com/office/powerpoint/2010/main" val="22844204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10: Secure your Internet Router/Gateway</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This is critical to protecting your home network</a:t>
            </a:r>
          </a:p>
          <a:p>
            <a:pPr marL="0" indent="0">
              <a:spcAft>
                <a:spcPts val="1200"/>
              </a:spcAft>
              <a:buNone/>
            </a:pPr>
            <a:r>
              <a:rPr lang="en-US" sz="2400" dirty="0"/>
              <a:t>Hackers take advantage of poorly configured home networks</a:t>
            </a:r>
          </a:p>
          <a:p>
            <a:pPr marL="0" indent="0">
              <a:spcAft>
                <a:spcPts val="1200"/>
              </a:spcAft>
              <a:buNone/>
            </a:pPr>
            <a:r>
              <a:rPr lang="en-US" sz="2400" dirty="0"/>
              <a:t>Many ISPs provide good baseline security with leased routers</a:t>
            </a:r>
          </a:p>
          <a:p>
            <a:pPr marL="0" indent="0">
              <a:spcAft>
                <a:spcPts val="1200"/>
              </a:spcAft>
              <a:buNone/>
            </a:pPr>
            <a:r>
              <a:rPr lang="en-US" sz="2400" dirty="0"/>
              <a:t>Personally owned equipment is riskier if not configured properly</a:t>
            </a:r>
          </a:p>
        </p:txBody>
      </p:sp>
    </p:spTree>
    <p:extLst>
      <p:ext uri="{BB962C8B-B14F-4D97-AF65-F5344CB8AC3E}">
        <p14:creationId xmlns:p14="http://schemas.microsoft.com/office/powerpoint/2010/main" val="9219467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What Is Cyber Hygiene?</a:t>
            </a:r>
          </a:p>
        </p:txBody>
      </p:sp>
      <p:sp>
        <p:nvSpPr>
          <p:cNvPr id="3" name="Content Placeholder 2">
            <a:extLst>
              <a:ext uri="{FF2B5EF4-FFF2-40B4-BE49-F238E27FC236}">
                <a16:creationId xmlns:a16="http://schemas.microsoft.com/office/drawing/2014/main" id="{05E554F0-DA1B-4CEF-A2EE-2DC21A28EF8C}"/>
              </a:ext>
            </a:extLst>
          </p:cNvPr>
          <p:cNvSpPr>
            <a:spLocks noGrp="1"/>
          </p:cNvSpPr>
          <p:nvPr>
            <p:ph idx="1"/>
          </p:nvPr>
        </p:nvSpPr>
        <p:spPr>
          <a:xfrm>
            <a:off x="838200" y="2646947"/>
            <a:ext cx="10515600" cy="1564105"/>
          </a:xfrm>
          <a:solidFill>
            <a:schemeClr val="bg1">
              <a:alpha val="40000"/>
            </a:schemeClr>
          </a:solidFill>
        </p:spPr>
        <p:txBody>
          <a:bodyPr>
            <a:normAutofit/>
          </a:bodyPr>
          <a:lstStyle/>
          <a:p>
            <a:pPr marL="0" indent="0">
              <a:buNone/>
            </a:pPr>
            <a:r>
              <a:rPr lang="en-US" sz="3200" dirty="0"/>
              <a:t>Cyber hygiene refers to a set of best practices that one can follow to minimize the risks to their personal data and identity in the digital world. </a:t>
            </a:r>
          </a:p>
        </p:txBody>
      </p:sp>
    </p:spTree>
    <p:extLst>
      <p:ext uri="{BB962C8B-B14F-4D97-AF65-F5344CB8AC3E}">
        <p14:creationId xmlns:p14="http://schemas.microsoft.com/office/powerpoint/2010/main" val="17660661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10: Secure your Internet Router/Gateway</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Important steps:</a:t>
            </a:r>
          </a:p>
          <a:p>
            <a:pPr marL="0" indent="0">
              <a:spcAft>
                <a:spcPts val="1200"/>
              </a:spcAft>
              <a:buNone/>
            </a:pPr>
            <a:r>
              <a:rPr lang="en-US" sz="2400" dirty="0"/>
              <a:t>Change the default name and password that came from the manufacturer</a:t>
            </a:r>
          </a:p>
          <a:p>
            <a:pPr marL="0" indent="0">
              <a:spcAft>
                <a:spcPts val="1200"/>
              </a:spcAft>
              <a:buNone/>
            </a:pPr>
            <a:r>
              <a:rPr lang="en-US" sz="2400" dirty="0"/>
              <a:t>Turn off remote management unless absolutely needed</a:t>
            </a:r>
          </a:p>
          <a:p>
            <a:pPr marL="0" indent="0">
              <a:spcAft>
                <a:spcPts val="1200"/>
              </a:spcAft>
              <a:buNone/>
            </a:pPr>
            <a:r>
              <a:rPr lang="en-US" sz="2400" dirty="0"/>
              <a:t>Log out of the admin account once the device is set up</a:t>
            </a:r>
          </a:p>
          <a:p>
            <a:pPr marL="0" indent="0">
              <a:spcAft>
                <a:spcPts val="1200"/>
              </a:spcAft>
              <a:buNone/>
            </a:pPr>
            <a:r>
              <a:rPr lang="en-US" sz="2400" dirty="0"/>
              <a:t>Use WPA2 or WPA3 encryption options when configuring your wireless network</a:t>
            </a:r>
          </a:p>
          <a:p>
            <a:pPr marL="0" indent="0">
              <a:spcAft>
                <a:spcPts val="1200"/>
              </a:spcAft>
              <a:buNone/>
            </a:pPr>
            <a:r>
              <a:rPr lang="en-US" sz="2400" dirty="0"/>
              <a:t>Use MAC address restrictions (if available) to prevent unwanted connections</a:t>
            </a:r>
          </a:p>
          <a:p>
            <a:pPr marL="0" indent="0">
              <a:spcAft>
                <a:spcPts val="1200"/>
              </a:spcAft>
              <a:buNone/>
            </a:pPr>
            <a:r>
              <a:rPr lang="en-US" sz="2400" dirty="0"/>
              <a:t>Keep the device’s firmware updated, and use auto-update if available</a:t>
            </a:r>
          </a:p>
          <a:p>
            <a:pPr marL="0" indent="0">
              <a:spcAft>
                <a:spcPts val="1200"/>
              </a:spcAft>
              <a:buNone/>
            </a:pPr>
            <a:endParaRPr lang="en-US" sz="2400" dirty="0"/>
          </a:p>
        </p:txBody>
      </p:sp>
    </p:spTree>
    <p:extLst>
      <p:ext uri="{BB962C8B-B14F-4D97-AF65-F5344CB8AC3E}">
        <p14:creationId xmlns:p14="http://schemas.microsoft.com/office/powerpoint/2010/main" val="382036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11: Use Secure Networks when Traveling</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lnSpcReduction="10000"/>
          </a:bodyPr>
          <a:lstStyle/>
          <a:p>
            <a:pPr marL="0" indent="0">
              <a:spcAft>
                <a:spcPts val="1200"/>
              </a:spcAft>
              <a:buNone/>
            </a:pPr>
            <a:r>
              <a:rPr lang="en-US" dirty="0"/>
              <a:t>Protecting yourself is important when away from home</a:t>
            </a:r>
          </a:p>
          <a:p>
            <a:pPr marL="0" indent="0">
              <a:spcAft>
                <a:spcPts val="1200"/>
              </a:spcAft>
              <a:buNone/>
            </a:pPr>
            <a:r>
              <a:rPr lang="en-US" dirty="0"/>
              <a:t>Public networks are convenient but risky </a:t>
            </a:r>
          </a:p>
          <a:p>
            <a:pPr marL="0" indent="0">
              <a:spcAft>
                <a:spcPts val="1200"/>
              </a:spcAft>
              <a:buNone/>
            </a:pPr>
            <a:r>
              <a:rPr lang="en-US" dirty="0"/>
              <a:t>When away from home/campus, your cell carrier’s network is safest</a:t>
            </a:r>
          </a:p>
          <a:p>
            <a:pPr marL="0" indent="0">
              <a:spcAft>
                <a:spcPts val="1200"/>
              </a:spcAft>
              <a:buNone/>
            </a:pPr>
            <a:r>
              <a:rPr lang="en-US" dirty="0"/>
              <a:t>Avoid public wireless hotspots if possible</a:t>
            </a:r>
          </a:p>
          <a:p>
            <a:pPr marL="0" indent="0">
              <a:spcAft>
                <a:spcPts val="1200"/>
              </a:spcAft>
              <a:buNone/>
            </a:pPr>
            <a:r>
              <a:rPr lang="en-US" dirty="0"/>
              <a:t>If unavoidable, use a VPN to encrypt traffic in and out of your device</a:t>
            </a:r>
          </a:p>
          <a:p>
            <a:pPr marL="457200" lvl="1" indent="0">
              <a:spcAft>
                <a:spcPts val="1200"/>
              </a:spcAft>
              <a:buNone/>
            </a:pPr>
            <a:r>
              <a:rPr lang="en-US" dirty="0"/>
              <a:t>UNH VPN is available to all faculty/staff/students</a:t>
            </a:r>
          </a:p>
          <a:p>
            <a:pPr marL="457200" lvl="1" indent="0">
              <a:spcAft>
                <a:spcPts val="1200"/>
              </a:spcAft>
              <a:buNone/>
            </a:pPr>
            <a:r>
              <a:rPr lang="en-US" dirty="0"/>
              <a:t>Many free &amp; commercial VPNs available for personal use</a:t>
            </a:r>
          </a:p>
          <a:p>
            <a:pPr marL="0" indent="0">
              <a:spcAft>
                <a:spcPts val="1200"/>
              </a:spcAft>
              <a:buNone/>
            </a:pPr>
            <a:endParaRPr lang="en-US" sz="2400" dirty="0"/>
          </a:p>
        </p:txBody>
      </p:sp>
    </p:spTree>
    <p:extLst>
      <p:ext uri="{BB962C8B-B14F-4D97-AF65-F5344CB8AC3E}">
        <p14:creationId xmlns:p14="http://schemas.microsoft.com/office/powerpoint/2010/main" val="35331129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a:bodyPr>
          <a:lstStyle/>
          <a:p>
            <a:r>
              <a:rPr lang="en-US" sz="4000" dirty="0"/>
              <a:t>Step 12: Stay Informed</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dirty="0"/>
              <a:t>Knowledge is power-</a:t>
            </a:r>
          </a:p>
          <a:p>
            <a:pPr marL="0" indent="0">
              <a:spcAft>
                <a:spcPts val="1200"/>
              </a:spcAft>
              <a:buNone/>
            </a:pPr>
            <a:r>
              <a:rPr lang="en-US" dirty="0"/>
              <a:t>Pay attention to news reports of emerging security issues</a:t>
            </a:r>
          </a:p>
          <a:p>
            <a:pPr marL="0" indent="0">
              <a:spcAft>
                <a:spcPts val="1200"/>
              </a:spcAft>
              <a:buNone/>
            </a:pPr>
            <a:r>
              <a:rPr lang="en-US" dirty="0"/>
              <a:t>Be aware of what is going on with your accounts, especially financial</a:t>
            </a:r>
          </a:p>
          <a:p>
            <a:pPr marL="0" indent="0">
              <a:spcAft>
                <a:spcPts val="1200"/>
              </a:spcAft>
              <a:buNone/>
            </a:pPr>
            <a:r>
              <a:rPr lang="en-US" dirty="0"/>
              <a:t>Attend more seminars like this one!</a:t>
            </a:r>
          </a:p>
          <a:p>
            <a:pPr marL="0" indent="0">
              <a:spcAft>
                <a:spcPts val="1200"/>
              </a:spcAft>
              <a:buNone/>
            </a:pPr>
            <a:endParaRPr lang="en-US" sz="2400" dirty="0"/>
          </a:p>
        </p:txBody>
      </p:sp>
    </p:spTree>
    <p:extLst>
      <p:ext uri="{BB962C8B-B14F-4D97-AF65-F5344CB8AC3E}">
        <p14:creationId xmlns:p14="http://schemas.microsoft.com/office/powerpoint/2010/main" val="13172939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normAutofit fontScale="90000"/>
          </a:bodyPr>
          <a:lstStyle/>
          <a:p>
            <a:r>
              <a:rPr lang="en-US" sz="6700" b="1" dirty="0"/>
              <a:t>Hygiene Academy</a:t>
            </a:r>
            <a:br>
              <a:rPr lang="en-US" b="1" dirty="0"/>
            </a:br>
            <a:r>
              <a:rPr lang="en-US" sz="2700" b="1" dirty="0"/>
              <a:t>Digital Security for the Lay Person</a:t>
            </a:r>
            <a:endParaRPr lang="en-US" b="1" dirty="0"/>
          </a:p>
        </p:txBody>
      </p:sp>
      <p:sp>
        <p:nvSpPr>
          <p:cNvPr id="4" name="Rectangle 3">
            <a:extLst>
              <a:ext uri="{FF2B5EF4-FFF2-40B4-BE49-F238E27FC236}">
                <a16:creationId xmlns:a16="http://schemas.microsoft.com/office/drawing/2014/main" id="{81C3E0DC-091F-4295-B0B1-60E58396F688}"/>
              </a:ext>
            </a:extLst>
          </p:cNvPr>
          <p:cNvSpPr/>
          <p:nvPr/>
        </p:nvSpPr>
        <p:spPr>
          <a:xfrm>
            <a:off x="4789392" y="3044279"/>
            <a:ext cx="2613216" cy="769441"/>
          </a:xfrm>
          <a:prstGeom prst="rect">
            <a:avLst/>
          </a:prstGeom>
        </p:spPr>
        <p:txBody>
          <a:bodyPr wrap="none">
            <a:spAutoFit/>
          </a:bodyPr>
          <a:lstStyle/>
          <a:p>
            <a:r>
              <a:rPr lang="en-US" sz="4400" b="1" dirty="0">
                <a:latin typeface="+mj-lt"/>
              </a:rPr>
              <a:t>Conclusion</a:t>
            </a:r>
            <a:endParaRPr lang="en-US" sz="4400" dirty="0">
              <a:latin typeface="+mj-lt"/>
            </a:endParaRPr>
          </a:p>
        </p:txBody>
      </p:sp>
      <p:pic>
        <p:nvPicPr>
          <p:cNvPr id="6" name="Picture 5">
            <a:extLst>
              <a:ext uri="{FF2B5EF4-FFF2-40B4-BE49-F238E27FC236}">
                <a16:creationId xmlns:a16="http://schemas.microsoft.com/office/drawing/2014/main" id="{F904B56B-3D35-4D0C-B6AC-C914A034FC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307" y="5483734"/>
            <a:ext cx="4572000" cy="976231"/>
          </a:xfrm>
          <a:prstGeom prst="rect">
            <a:avLst/>
          </a:prstGeom>
          <a:solidFill>
            <a:schemeClr val="tx1"/>
          </a:solidFill>
        </p:spPr>
      </p:pic>
    </p:spTree>
    <p:extLst>
      <p:ext uri="{BB962C8B-B14F-4D97-AF65-F5344CB8AC3E}">
        <p14:creationId xmlns:p14="http://schemas.microsoft.com/office/powerpoint/2010/main" val="31286891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a:xfrm>
            <a:off x="838200" y="2766218"/>
            <a:ext cx="10515600" cy="1325563"/>
          </a:xfrm>
        </p:spPr>
        <p:txBody>
          <a:bodyPr/>
          <a:lstStyle/>
          <a:p>
            <a:pPr algn="ctr"/>
            <a:r>
              <a:rPr lang="en-US" b="1" dirty="0"/>
              <a:t>Questions?</a:t>
            </a:r>
          </a:p>
        </p:txBody>
      </p:sp>
      <p:pic>
        <p:nvPicPr>
          <p:cNvPr id="4" name="Picture 3">
            <a:extLst>
              <a:ext uri="{FF2B5EF4-FFF2-40B4-BE49-F238E27FC236}">
                <a16:creationId xmlns:a16="http://schemas.microsoft.com/office/drawing/2014/main" id="{D686D28D-8D4B-424A-8A78-A1BDB9D5B8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307" y="5483734"/>
            <a:ext cx="4572000" cy="976231"/>
          </a:xfrm>
          <a:prstGeom prst="rect">
            <a:avLst/>
          </a:prstGeom>
          <a:solidFill>
            <a:schemeClr val="tx1"/>
          </a:solidFill>
        </p:spPr>
      </p:pic>
    </p:spTree>
    <p:extLst>
      <p:ext uri="{BB962C8B-B14F-4D97-AF65-F5344CB8AC3E}">
        <p14:creationId xmlns:p14="http://schemas.microsoft.com/office/powerpoint/2010/main" val="30020461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a:xfrm>
            <a:off x="838200" y="2766218"/>
            <a:ext cx="10515600" cy="1325563"/>
          </a:xfrm>
        </p:spPr>
        <p:txBody>
          <a:bodyPr/>
          <a:lstStyle/>
          <a:p>
            <a:pPr algn="ctr"/>
            <a:r>
              <a:rPr lang="en-US" b="1" dirty="0"/>
              <a:t>Thank you!</a:t>
            </a:r>
          </a:p>
        </p:txBody>
      </p:sp>
      <p:pic>
        <p:nvPicPr>
          <p:cNvPr id="3" name="Picture 2">
            <a:extLst>
              <a:ext uri="{FF2B5EF4-FFF2-40B4-BE49-F238E27FC236}">
                <a16:creationId xmlns:a16="http://schemas.microsoft.com/office/drawing/2014/main" id="{EA180BB3-26A1-4C31-9957-98D0D59035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4307" y="5483734"/>
            <a:ext cx="4572000" cy="976231"/>
          </a:xfrm>
          <a:prstGeom prst="rect">
            <a:avLst/>
          </a:prstGeom>
          <a:solidFill>
            <a:schemeClr val="tx1"/>
          </a:solidFill>
        </p:spPr>
      </p:pic>
    </p:spTree>
    <p:extLst>
      <p:ext uri="{BB962C8B-B14F-4D97-AF65-F5344CB8AC3E}">
        <p14:creationId xmlns:p14="http://schemas.microsoft.com/office/powerpoint/2010/main" val="3973351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Why Am I At Risk?</a:t>
            </a:r>
          </a:p>
        </p:txBody>
      </p:sp>
      <p:sp>
        <p:nvSpPr>
          <p:cNvPr id="3" name="Content Placeholder 2">
            <a:extLst>
              <a:ext uri="{FF2B5EF4-FFF2-40B4-BE49-F238E27FC236}">
                <a16:creationId xmlns:a16="http://schemas.microsoft.com/office/drawing/2014/main" id="{05E554F0-DA1B-4CEF-A2EE-2DC21A28EF8C}"/>
              </a:ext>
            </a:extLst>
          </p:cNvPr>
          <p:cNvSpPr>
            <a:spLocks noGrp="1"/>
          </p:cNvSpPr>
          <p:nvPr>
            <p:ph idx="1"/>
          </p:nvPr>
        </p:nvSpPr>
        <p:spPr>
          <a:solidFill>
            <a:schemeClr val="bg1">
              <a:alpha val="40000"/>
            </a:schemeClr>
          </a:solidFill>
        </p:spPr>
        <p:txBody>
          <a:bodyPr/>
          <a:lstStyle/>
          <a:p>
            <a:r>
              <a:rPr lang="en-US" dirty="0"/>
              <a:t>Personal data is one of the most valuable commodities you own</a:t>
            </a:r>
          </a:p>
          <a:p>
            <a:r>
              <a:rPr lang="en-US" dirty="0"/>
              <a:t>Your data is collected routinely for all purposes, good &amp; bad</a:t>
            </a:r>
          </a:p>
          <a:p>
            <a:r>
              <a:rPr lang="en-US" dirty="0"/>
              <a:t>Marketing companies aggregate this data and sell it as business practice</a:t>
            </a:r>
          </a:p>
          <a:p>
            <a:endParaRPr lang="en-US" dirty="0"/>
          </a:p>
          <a:p>
            <a:r>
              <a:rPr lang="en-US" dirty="0"/>
              <a:t>Processing power of computers is also commoditized </a:t>
            </a:r>
          </a:p>
          <a:p>
            <a:r>
              <a:rPr lang="en-US" dirty="0"/>
              <a:t>Computers can be ‘rooted’ and controlled remotely</a:t>
            </a:r>
          </a:p>
          <a:p>
            <a:r>
              <a:rPr lang="en-US" dirty="0"/>
              <a:t>Once taken over, your computer can be used for malicious purposes</a:t>
            </a:r>
          </a:p>
          <a:p>
            <a:endParaRPr lang="en-US" dirty="0"/>
          </a:p>
        </p:txBody>
      </p:sp>
    </p:spTree>
    <p:extLst>
      <p:ext uri="{BB962C8B-B14F-4D97-AF65-F5344CB8AC3E}">
        <p14:creationId xmlns:p14="http://schemas.microsoft.com/office/powerpoint/2010/main" val="42163624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Why Isn’t the Government Protecting Me?</a:t>
            </a:r>
          </a:p>
        </p:txBody>
      </p:sp>
      <p:sp>
        <p:nvSpPr>
          <p:cNvPr id="3" name="Content Placeholder 2">
            <a:extLst>
              <a:ext uri="{FF2B5EF4-FFF2-40B4-BE49-F238E27FC236}">
                <a16:creationId xmlns:a16="http://schemas.microsoft.com/office/drawing/2014/main" id="{05E554F0-DA1B-4CEF-A2EE-2DC21A28EF8C}"/>
              </a:ext>
            </a:extLst>
          </p:cNvPr>
          <p:cNvSpPr>
            <a:spLocks noGrp="1"/>
          </p:cNvSpPr>
          <p:nvPr>
            <p:ph idx="1"/>
          </p:nvPr>
        </p:nvSpPr>
        <p:spPr>
          <a:xfrm>
            <a:off x="838200" y="1825625"/>
            <a:ext cx="10515600" cy="4351338"/>
          </a:xfrm>
          <a:solidFill>
            <a:schemeClr val="bg1">
              <a:alpha val="40000"/>
            </a:schemeClr>
          </a:solidFill>
        </p:spPr>
        <p:txBody>
          <a:bodyPr/>
          <a:lstStyle/>
          <a:p>
            <a:r>
              <a:rPr lang="en-US" dirty="0"/>
              <a:t>Legislators can’t keep up with the evolving state of technology</a:t>
            </a:r>
          </a:p>
          <a:p>
            <a:r>
              <a:rPr lang="en-US" dirty="0"/>
              <a:t>Laws are generally weak and rely on self-compliance</a:t>
            </a:r>
          </a:p>
          <a:p>
            <a:r>
              <a:rPr lang="en-US" dirty="0"/>
              <a:t>No law or technical solution is 100% effective</a:t>
            </a:r>
          </a:p>
        </p:txBody>
      </p:sp>
    </p:spTree>
    <p:extLst>
      <p:ext uri="{BB962C8B-B14F-4D97-AF65-F5344CB8AC3E}">
        <p14:creationId xmlns:p14="http://schemas.microsoft.com/office/powerpoint/2010/main" val="2782183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What Can I Do to Protect Myself?</a:t>
            </a:r>
          </a:p>
        </p:txBody>
      </p:sp>
      <p:sp>
        <p:nvSpPr>
          <p:cNvPr id="4" name="Content Placeholder 3">
            <a:extLst>
              <a:ext uri="{FF2B5EF4-FFF2-40B4-BE49-F238E27FC236}">
                <a16:creationId xmlns:a16="http://schemas.microsoft.com/office/drawing/2014/main" id="{0007665E-6A0D-442E-8C7E-340DE4653EDF}"/>
              </a:ext>
            </a:extLst>
          </p:cNvPr>
          <p:cNvSpPr>
            <a:spLocks noGrp="1"/>
          </p:cNvSpPr>
          <p:nvPr>
            <p:ph sz="half" idx="1"/>
          </p:nvPr>
        </p:nvSpPr>
        <p:spPr>
          <a:solidFill>
            <a:schemeClr val="bg1">
              <a:alpha val="40000"/>
            </a:schemeClr>
          </a:solidFill>
        </p:spPr>
        <p:txBody>
          <a:bodyPr>
            <a:normAutofit/>
          </a:bodyPr>
          <a:lstStyle/>
          <a:p>
            <a:pPr marL="0" indent="0">
              <a:spcAft>
                <a:spcPts val="1200"/>
              </a:spcAft>
              <a:buNone/>
            </a:pPr>
            <a:r>
              <a:rPr lang="en-US" sz="2400" dirty="0"/>
              <a:t>1) Use reputable antivirus software</a:t>
            </a:r>
          </a:p>
          <a:p>
            <a:pPr marL="0" indent="0">
              <a:spcAft>
                <a:spcPts val="1200"/>
              </a:spcAft>
              <a:buNone/>
            </a:pPr>
            <a:r>
              <a:rPr lang="en-US" sz="2400" dirty="0"/>
              <a:t>2) Use network firewalls</a:t>
            </a:r>
          </a:p>
          <a:p>
            <a:pPr marL="0" indent="0">
              <a:spcAft>
                <a:spcPts val="1200"/>
              </a:spcAft>
              <a:buNone/>
            </a:pPr>
            <a:r>
              <a:rPr lang="en-US" sz="2400" dirty="0"/>
              <a:t>3) Update your software regularly</a:t>
            </a:r>
          </a:p>
          <a:p>
            <a:pPr marL="0" indent="0">
              <a:spcAft>
                <a:spcPts val="1200"/>
              </a:spcAft>
              <a:buNone/>
            </a:pPr>
            <a:r>
              <a:rPr lang="en-US" sz="2400" dirty="0"/>
              <a:t>4) Use strong passwords</a:t>
            </a:r>
          </a:p>
          <a:p>
            <a:pPr marL="0" indent="0">
              <a:spcAft>
                <a:spcPts val="1200"/>
              </a:spcAft>
              <a:buNone/>
            </a:pPr>
            <a:r>
              <a:rPr lang="en-US" sz="2400" dirty="0"/>
              <a:t>5) Use Multifactor Authentication</a:t>
            </a:r>
          </a:p>
          <a:p>
            <a:pPr marL="0" indent="0">
              <a:spcAft>
                <a:spcPts val="1200"/>
              </a:spcAft>
              <a:buNone/>
            </a:pPr>
            <a:r>
              <a:rPr lang="en-US" sz="2400" dirty="0"/>
              <a:t>6) Use device encryption</a:t>
            </a:r>
          </a:p>
        </p:txBody>
      </p:sp>
      <p:sp>
        <p:nvSpPr>
          <p:cNvPr id="5" name="Content Placeholder 4">
            <a:extLst>
              <a:ext uri="{FF2B5EF4-FFF2-40B4-BE49-F238E27FC236}">
                <a16:creationId xmlns:a16="http://schemas.microsoft.com/office/drawing/2014/main" id="{877089BC-3C12-41AE-AD02-44D5A83096F5}"/>
              </a:ext>
            </a:extLst>
          </p:cNvPr>
          <p:cNvSpPr>
            <a:spLocks noGrp="1"/>
          </p:cNvSpPr>
          <p:nvPr>
            <p:ph sz="half" idx="2"/>
          </p:nvPr>
        </p:nvSpPr>
        <p:spPr>
          <a:solidFill>
            <a:schemeClr val="bg1">
              <a:alpha val="40000"/>
            </a:schemeClr>
          </a:solidFill>
        </p:spPr>
        <p:txBody>
          <a:bodyPr>
            <a:normAutofit/>
          </a:bodyPr>
          <a:lstStyle/>
          <a:p>
            <a:pPr marL="0" indent="0">
              <a:spcAft>
                <a:spcPts val="1200"/>
              </a:spcAft>
              <a:buNone/>
            </a:pPr>
            <a:r>
              <a:rPr lang="en-US" sz="2400" dirty="0"/>
              <a:t>7) Use device location features</a:t>
            </a:r>
          </a:p>
          <a:p>
            <a:pPr marL="0" indent="0">
              <a:spcAft>
                <a:spcPts val="1200"/>
              </a:spcAft>
              <a:buNone/>
            </a:pPr>
            <a:r>
              <a:rPr lang="en-US" sz="2400" dirty="0"/>
              <a:t>8) Back up your files regularly</a:t>
            </a:r>
          </a:p>
          <a:p>
            <a:pPr marL="0" indent="0">
              <a:spcAft>
                <a:spcPts val="1200"/>
              </a:spcAft>
              <a:buNone/>
            </a:pPr>
            <a:r>
              <a:rPr lang="en-US" sz="2400" dirty="0"/>
              <a:t>9) Keep your computer/device ‘clean’</a:t>
            </a:r>
          </a:p>
          <a:p>
            <a:pPr marL="0" indent="0">
              <a:spcAft>
                <a:spcPts val="1200"/>
              </a:spcAft>
              <a:buNone/>
            </a:pPr>
            <a:r>
              <a:rPr lang="en-US" sz="2400" dirty="0"/>
              <a:t>10) Secure your router/gateway </a:t>
            </a:r>
          </a:p>
          <a:p>
            <a:pPr marL="0" indent="0">
              <a:spcAft>
                <a:spcPts val="1200"/>
              </a:spcAft>
              <a:buNone/>
            </a:pPr>
            <a:r>
              <a:rPr lang="en-US" sz="2400" dirty="0"/>
              <a:t>11) Use secure networks when away from home</a:t>
            </a:r>
          </a:p>
          <a:p>
            <a:pPr marL="0" indent="0">
              <a:spcAft>
                <a:spcPts val="1200"/>
              </a:spcAft>
              <a:buNone/>
            </a:pPr>
            <a:r>
              <a:rPr lang="en-US" sz="2400" dirty="0"/>
              <a:t>12) Stay informed</a:t>
            </a:r>
          </a:p>
        </p:txBody>
      </p:sp>
    </p:spTree>
    <p:extLst>
      <p:ext uri="{BB962C8B-B14F-4D97-AF65-F5344CB8AC3E}">
        <p14:creationId xmlns:p14="http://schemas.microsoft.com/office/powerpoint/2010/main" val="18275899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fade">
                                      <p:cBhvr>
                                        <p:cTn id="37" dur="500"/>
                                        <p:tgtEl>
                                          <p:spTgt spid="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1" end="1"/>
                                            </p:txEl>
                                          </p:spTgt>
                                        </p:tgtEl>
                                        <p:attrNameLst>
                                          <p:attrName>style.visibility</p:attrName>
                                        </p:attrNameLst>
                                      </p:cBhvr>
                                      <p:to>
                                        <p:strVal val="visible"/>
                                      </p:to>
                                    </p:set>
                                    <p:animEffect transition="in" filter="fade">
                                      <p:cBhvr>
                                        <p:cTn id="42" dur="500"/>
                                        <p:tgtEl>
                                          <p:spTgt spid="5">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Effect transition="in" filter="fade">
                                      <p:cBhvr>
                                        <p:cTn id="47" dur="500"/>
                                        <p:tgtEl>
                                          <p:spTgt spid="5">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3" end="3"/>
                                            </p:txEl>
                                          </p:spTgt>
                                        </p:tgtEl>
                                        <p:attrNameLst>
                                          <p:attrName>style.visibility</p:attrName>
                                        </p:attrNameLst>
                                      </p:cBhvr>
                                      <p:to>
                                        <p:strVal val="visible"/>
                                      </p:to>
                                    </p:set>
                                    <p:animEffect transition="in" filter="fade">
                                      <p:cBhvr>
                                        <p:cTn id="52" dur="500"/>
                                        <p:tgtEl>
                                          <p:spTgt spid="5">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4" end="4"/>
                                            </p:txEl>
                                          </p:spTgt>
                                        </p:tgtEl>
                                        <p:attrNameLst>
                                          <p:attrName>style.visibility</p:attrName>
                                        </p:attrNameLst>
                                      </p:cBhvr>
                                      <p:to>
                                        <p:strVal val="visible"/>
                                      </p:to>
                                    </p:set>
                                    <p:animEffect transition="in" filter="fade">
                                      <p:cBhvr>
                                        <p:cTn id="57" dur="500"/>
                                        <p:tgtEl>
                                          <p:spTgt spid="5">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5" end="5"/>
                                            </p:txEl>
                                          </p:spTgt>
                                        </p:tgtEl>
                                        <p:attrNameLst>
                                          <p:attrName>style.visibility</p:attrName>
                                        </p:attrNameLst>
                                      </p:cBhvr>
                                      <p:to>
                                        <p:strVal val="visible"/>
                                      </p:to>
                                    </p:set>
                                    <p:animEffect transition="in" filter="fade">
                                      <p:cBhvr>
                                        <p:cTn id="6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1: Use Reputable Antivirus Software</a:t>
            </a:r>
          </a:p>
        </p:txBody>
      </p:sp>
      <p:graphicFrame>
        <p:nvGraphicFramePr>
          <p:cNvPr id="5" name="Content Placeholder 4">
            <a:extLst>
              <a:ext uri="{FF2B5EF4-FFF2-40B4-BE49-F238E27FC236}">
                <a16:creationId xmlns:a16="http://schemas.microsoft.com/office/drawing/2014/main" id="{5337C58E-886F-4F0D-9062-2BF55C492858}"/>
              </a:ext>
            </a:extLst>
          </p:cNvPr>
          <p:cNvGraphicFramePr>
            <a:graphicFrameLocks noGrp="1"/>
          </p:cNvGraphicFramePr>
          <p:nvPr>
            <p:ph idx="1"/>
            <p:extLst>
              <p:ext uri="{D42A27DB-BD31-4B8C-83A1-F6EECF244321}">
                <p14:modId xmlns:p14="http://schemas.microsoft.com/office/powerpoint/2010/main" val="237250625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75527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2: Use Network Firewalls</a:t>
            </a:r>
          </a:p>
        </p:txBody>
      </p:sp>
      <p:sp>
        <p:nvSpPr>
          <p:cNvPr id="4" name="Content Placeholder 3">
            <a:extLst>
              <a:ext uri="{FF2B5EF4-FFF2-40B4-BE49-F238E27FC236}">
                <a16:creationId xmlns:a16="http://schemas.microsoft.com/office/drawing/2014/main" id="{0007665E-6A0D-442E-8C7E-340DE4653EDF}"/>
              </a:ext>
            </a:extLst>
          </p:cNvPr>
          <p:cNvSpPr>
            <a:spLocks noGrp="1"/>
          </p:cNvSpPr>
          <p:nvPr>
            <p:ph sz="half" idx="1"/>
          </p:nvPr>
        </p:nvSpPr>
        <p:spPr>
          <a:solidFill>
            <a:schemeClr val="bg1">
              <a:alpha val="40000"/>
            </a:schemeClr>
          </a:solidFill>
        </p:spPr>
        <p:txBody>
          <a:bodyPr>
            <a:normAutofit/>
          </a:bodyPr>
          <a:lstStyle/>
          <a:p>
            <a:pPr marL="0" indent="0">
              <a:buNone/>
            </a:pPr>
            <a:r>
              <a:rPr lang="en-US" sz="2400" dirty="0"/>
              <a:t>Front-line protection against unauthorized outside access</a:t>
            </a:r>
          </a:p>
          <a:p>
            <a:pPr marL="0" indent="0">
              <a:buNone/>
            </a:pPr>
            <a:r>
              <a:rPr lang="en-US" sz="2400" dirty="0"/>
              <a:t>Performs traffic monitoring and control</a:t>
            </a:r>
          </a:p>
          <a:p>
            <a:pPr marL="0" indent="0">
              <a:buNone/>
            </a:pPr>
            <a:r>
              <a:rPr lang="en-US" sz="2400" dirty="0"/>
              <a:t>Watches for expected vs. unexpected traffic</a:t>
            </a:r>
          </a:p>
        </p:txBody>
      </p:sp>
      <p:sp>
        <p:nvSpPr>
          <p:cNvPr id="5" name="Content Placeholder 4">
            <a:extLst>
              <a:ext uri="{FF2B5EF4-FFF2-40B4-BE49-F238E27FC236}">
                <a16:creationId xmlns:a16="http://schemas.microsoft.com/office/drawing/2014/main" id="{877089BC-3C12-41AE-AD02-44D5A83096F5}"/>
              </a:ext>
            </a:extLst>
          </p:cNvPr>
          <p:cNvSpPr>
            <a:spLocks noGrp="1"/>
          </p:cNvSpPr>
          <p:nvPr>
            <p:ph sz="half" idx="2"/>
          </p:nvPr>
        </p:nvSpPr>
        <p:spPr>
          <a:solidFill>
            <a:schemeClr val="bg1">
              <a:alpha val="40000"/>
            </a:schemeClr>
          </a:solidFill>
        </p:spPr>
        <p:txBody>
          <a:bodyPr>
            <a:normAutofit/>
          </a:bodyPr>
          <a:lstStyle/>
          <a:p>
            <a:pPr marL="0" indent="0">
              <a:spcAft>
                <a:spcPts val="1200"/>
              </a:spcAft>
              <a:buNone/>
            </a:pPr>
            <a:r>
              <a:rPr lang="en-US" sz="2400" dirty="0"/>
              <a:t>Built into modern operating systems</a:t>
            </a:r>
          </a:p>
          <a:p>
            <a:pPr marL="0" indent="0">
              <a:spcAft>
                <a:spcPts val="1200"/>
              </a:spcAft>
              <a:buNone/>
            </a:pPr>
            <a:r>
              <a:rPr lang="en-US" sz="2400" dirty="0"/>
              <a:t>Built into home networking equipment</a:t>
            </a:r>
          </a:p>
          <a:p>
            <a:pPr marL="0" indent="0">
              <a:spcAft>
                <a:spcPts val="1200"/>
              </a:spcAft>
              <a:buNone/>
            </a:pPr>
            <a:r>
              <a:rPr lang="en-US" sz="2400" dirty="0"/>
              <a:t>Commercial options available</a:t>
            </a:r>
          </a:p>
        </p:txBody>
      </p:sp>
    </p:spTree>
    <p:extLst>
      <p:ext uri="{BB962C8B-B14F-4D97-AF65-F5344CB8AC3E}">
        <p14:creationId xmlns:p14="http://schemas.microsoft.com/office/powerpoint/2010/main" val="35959189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fade">
                                      <p:cBhvr>
                                        <p:cTn id="3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3: Update Your Software Regularly</a:t>
            </a:r>
          </a:p>
        </p:txBody>
      </p:sp>
      <p:sp>
        <p:nvSpPr>
          <p:cNvPr id="4" name="Content Placeholder 3">
            <a:extLst>
              <a:ext uri="{FF2B5EF4-FFF2-40B4-BE49-F238E27FC236}">
                <a16:creationId xmlns:a16="http://schemas.microsoft.com/office/drawing/2014/main" id="{7992A948-8EF6-4FB1-8E7B-CB455E588D4F}"/>
              </a:ext>
            </a:extLst>
          </p:cNvPr>
          <p:cNvSpPr>
            <a:spLocks noGrp="1"/>
          </p:cNvSpPr>
          <p:nvPr>
            <p:ph sz="half" idx="1"/>
          </p:nvPr>
        </p:nvSpPr>
        <p:spPr>
          <a:xfrm>
            <a:off x="838199" y="1825625"/>
            <a:ext cx="10515599" cy="4351338"/>
          </a:xfrm>
          <a:solidFill>
            <a:schemeClr val="bg1">
              <a:alpha val="40000"/>
            </a:schemeClr>
          </a:solidFill>
        </p:spPr>
        <p:txBody>
          <a:bodyPr>
            <a:normAutofit/>
          </a:bodyPr>
          <a:lstStyle/>
          <a:p>
            <a:pPr marL="0" indent="0">
              <a:spcAft>
                <a:spcPts val="1200"/>
              </a:spcAft>
              <a:buNone/>
            </a:pPr>
            <a:r>
              <a:rPr lang="en-US" sz="2400" dirty="0"/>
              <a:t>Update your operating system and applications </a:t>
            </a:r>
          </a:p>
          <a:p>
            <a:pPr marL="0" indent="0">
              <a:spcAft>
                <a:spcPts val="1200"/>
              </a:spcAft>
              <a:buNone/>
            </a:pPr>
            <a:r>
              <a:rPr lang="en-US" sz="2400" dirty="0"/>
              <a:t>Updates include security fixes as well as bug fixes</a:t>
            </a:r>
          </a:p>
          <a:p>
            <a:pPr marL="0" indent="0">
              <a:spcAft>
                <a:spcPts val="1200"/>
              </a:spcAft>
              <a:buNone/>
            </a:pPr>
            <a:r>
              <a:rPr lang="en-US" sz="2400" dirty="0"/>
              <a:t>Updater utilities included in operating system software</a:t>
            </a:r>
          </a:p>
          <a:p>
            <a:pPr marL="0" indent="0">
              <a:spcAft>
                <a:spcPts val="1200"/>
              </a:spcAft>
              <a:buNone/>
            </a:pPr>
            <a:r>
              <a:rPr lang="en-US" sz="2400" dirty="0"/>
              <a:t>Third-party software needs to be updated separately</a:t>
            </a:r>
          </a:p>
          <a:p>
            <a:pPr marL="0" indent="0">
              <a:spcAft>
                <a:spcPts val="1200"/>
              </a:spcAft>
              <a:buNone/>
            </a:pPr>
            <a:r>
              <a:rPr lang="en-US" sz="2400" dirty="0"/>
              <a:t>Computer vendors often have their own updater utilities for their branded content</a:t>
            </a:r>
          </a:p>
        </p:txBody>
      </p:sp>
    </p:spTree>
    <p:extLst>
      <p:ext uri="{BB962C8B-B14F-4D97-AF65-F5344CB8AC3E}">
        <p14:creationId xmlns:p14="http://schemas.microsoft.com/office/powerpoint/2010/main" val="24044658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F39C-4968-455D-A083-EF05C22FAB25}"/>
              </a:ext>
            </a:extLst>
          </p:cNvPr>
          <p:cNvSpPr>
            <a:spLocks noGrp="1"/>
          </p:cNvSpPr>
          <p:nvPr>
            <p:ph type="title"/>
          </p:nvPr>
        </p:nvSpPr>
        <p:spPr/>
        <p:txBody>
          <a:bodyPr/>
          <a:lstStyle/>
          <a:p>
            <a:r>
              <a:rPr lang="en-US" dirty="0"/>
              <a:t>Step 4: Use Strong Passwords</a:t>
            </a:r>
          </a:p>
        </p:txBody>
      </p:sp>
      <p:sp>
        <p:nvSpPr>
          <p:cNvPr id="3" name="Content Placeholder 2">
            <a:extLst>
              <a:ext uri="{FF2B5EF4-FFF2-40B4-BE49-F238E27FC236}">
                <a16:creationId xmlns:a16="http://schemas.microsoft.com/office/drawing/2014/main" id="{05E554F0-DA1B-4CEF-A2EE-2DC21A28EF8C}"/>
              </a:ext>
            </a:extLst>
          </p:cNvPr>
          <p:cNvSpPr>
            <a:spLocks noGrp="1"/>
          </p:cNvSpPr>
          <p:nvPr>
            <p:ph sz="half" idx="1"/>
          </p:nvPr>
        </p:nvSpPr>
        <p:spPr>
          <a:xfrm>
            <a:off x="838200" y="1825625"/>
            <a:ext cx="10515600" cy="1109486"/>
          </a:xfrm>
          <a:solidFill>
            <a:schemeClr val="bg1">
              <a:alpha val="40000"/>
            </a:schemeClr>
          </a:solidFill>
        </p:spPr>
        <p:txBody>
          <a:bodyPr/>
          <a:lstStyle/>
          <a:p>
            <a:pPr marL="0" indent="0">
              <a:buNone/>
            </a:pPr>
            <a:r>
              <a:rPr lang="en-US" dirty="0"/>
              <a:t>Strong passwords are a key element to personal protection</a:t>
            </a:r>
          </a:p>
          <a:p>
            <a:pPr marL="0" indent="0">
              <a:buNone/>
            </a:pPr>
            <a:r>
              <a:rPr lang="en-US" dirty="0"/>
              <a:t>Your convenience level is also a hacker’s convenience level</a:t>
            </a:r>
          </a:p>
          <a:p>
            <a:endParaRPr lang="en-US" dirty="0"/>
          </a:p>
          <a:p>
            <a:pPr lvl="1"/>
            <a:endParaRPr lang="en-US" dirty="0"/>
          </a:p>
        </p:txBody>
      </p:sp>
      <p:sp>
        <p:nvSpPr>
          <p:cNvPr id="4" name="Content Placeholder 3">
            <a:extLst>
              <a:ext uri="{FF2B5EF4-FFF2-40B4-BE49-F238E27FC236}">
                <a16:creationId xmlns:a16="http://schemas.microsoft.com/office/drawing/2014/main" id="{EFA6AF25-803B-453A-AD5A-1F442F47B159}"/>
              </a:ext>
            </a:extLst>
          </p:cNvPr>
          <p:cNvSpPr>
            <a:spLocks noGrp="1"/>
          </p:cNvSpPr>
          <p:nvPr>
            <p:ph sz="half" idx="2"/>
          </p:nvPr>
        </p:nvSpPr>
        <p:spPr>
          <a:xfrm>
            <a:off x="838200" y="3210719"/>
            <a:ext cx="10515600" cy="3282156"/>
          </a:xfrm>
          <a:solidFill>
            <a:schemeClr val="bg1">
              <a:alpha val="40000"/>
            </a:schemeClr>
          </a:solidFill>
        </p:spPr>
        <p:txBody>
          <a:bodyPr/>
          <a:lstStyle/>
          <a:p>
            <a:pPr marL="0" indent="0">
              <a:buNone/>
            </a:pPr>
            <a:r>
              <a:rPr lang="en-US" dirty="0"/>
              <a:t>Strong passwords typically contain:</a:t>
            </a:r>
          </a:p>
          <a:p>
            <a:pPr lvl="1"/>
            <a:r>
              <a:rPr lang="en-US" sz="3200" dirty="0"/>
              <a:t>12 or more characters</a:t>
            </a:r>
          </a:p>
          <a:p>
            <a:pPr lvl="1"/>
            <a:r>
              <a:rPr lang="en-US" sz="3200" dirty="0"/>
              <a:t>Upper case and lowercase characters</a:t>
            </a:r>
          </a:p>
          <a:p>
            <a:pPr lvl="1"/>
            <a:r>
              <a:rPr lang="en-US" sz="3200" dirty="0"/>
              <a:t>Numbers</a:t>
            </a:r>
          </a:p>
          <a:p>
            <a:pPr lvl="1"/>
            <a:r>
              <a:rPr lang="en-US" sz="3200" dirty="0"/>
              <a:t>Symbols</a:t>
            </a:r>
          </a:p>
          <a:p>
            <a:pPr marL="0" indent="0">
              <a:buNone/>
            </a:pPr>
            <a:endParaRPr lang="en-US" dirty="0"/>
          </a:p>
        </p:txBody>
      </p:sp>
    </p:spTree>
    <p:extLst>
      <p:ext uri="{BB962C8B-B14F-4D97-AF65-F5344CB8AC3E}">
        <p14:creationId xmlns:p14="http://schemas.microsoft.com/office/powerpoint/2010/main" val="10717839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500"/>
                                        <p:tgtEl>
                                          <p:spTgt spid="4">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500"/>
                                        <p:tgtEl>
                                          <p:spTgt spid="4">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Effect transition="in" filter="fade">
                                      <p:cBhvr>
                                        <p:cTn id="26" dur="500"/>
                                        <p:tgtEl>
                                          <p:spTgt spid="4">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4908BE4CDB5744BDFE7298A71009DF" ma:contentTypeVersion="12" ma:contentTypeDescription="Create a new document." ma:contentTypeScope="" ma:versionID="5f839897f7b64516f25836bfad084214">
  <xsd:schema xmlns:xsd="http://www.w3.org/2001/XMLSchema" xmlns:xs="http://www.w3.org/2001/XMLSchema" xmlns:p="http://schemas.microsoft.com/office/2006/metadata/properties" xmlns:ns2="a0ee6820-ff72-48a5-bd0a-d0305510ab4a" xmlns:ns3="dd673b87-8a67-46e3-97b8-1c6007fddecc" targetNamespace="http://schemas.microsoft.com/office/2006/metadata/properties" ma:root="true" ma:fieldsID="57aa8b0a335ca6a791907414ff6bac37" ns2:_="" ns3:_="">
    <xsd:import namespace="a0ee6820-ff72-48a5-bd0a-d0305510ab4a"/>
    <xsd:import namespace="dd673b87-8a67-46e3-97b8-1c6007fddec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ee6820-ff72-48a5-bd0a-d0305510ab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673b87-8a67-46e3-97b8-1c6007fddec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ECAE58-22D5-4116-8507-70AA1D8213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0ee6820-ff72-48a5-bd0a-d0305510ab4a"/>
    <ds:schemaRef ds:uri="dd673b87-8a67-46e3-97b8-1c6007fdde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55F0F4-AC56-43A0-934D-C590E52A2DBF}">
  <ds:schemaRefs>
    <ds:schemaRef ds:uri="http://schemas.microsoft.com/sharepoint/v3/contenttype/forms"/>
  </ds:schemaRefs>
</ds:datastoreItem>
</file>

<file path=customXml/itemProps3.xml><?xml version="1.0" encoding="utf-8"?>
<ds:datastoreItem xmlns:ds="http://schemas.openxmlformats.org/officeDocument/2006/customXml" ds:itemID="{AA6AAA71-CC57-4BE6-983E-EBC86889C66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1723</TotalTime>
  <Words>4079</Words>
  <Application>Microsoft Office PowerPoint</Application>
  <PresentationFormat>Widescreen</PresentationFormat>
  <Paragraphs>325</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Hygiene Academy</vt:lpstr>
      <vt:lpstr>What Is Cyber Hygiene?</vt:lpstr>
      <vt:lpstr>Why Am I At Risk?</vt:lpstr>
      <vt:lpstr>Why Isn’t the Government Protecting Me?</vt:lpstr>
      <vt:lpstr>What Can I Do to Protect Myself?</vt:lpstr>
      <vt:lpstr>Step 1: Use Reputable Antivirus Software</vt:lpstr>
      <vt:lpstr>Step 2: Use Network Firewalls</vt:lpstr>
      <vt:lpstr>Step 3: Update Your Software Regularly</vt:lpstr>
      <vt:lpstr>Step 4: Use Strong Passwords</vt:lpstr>
      <vt:lpstr>Step 4 Continued: Weak Passwords Are Risky</vt:lpstr>
      <vt:lpstr>Step 4 Continued: Using Passphrases</vt:lpstr>
      <vt:lpstr>Step 4: Set Strong Passwords- Hardware</vt:lpstr>
      <vt:lpstr>Step 4: Set Strong Passwords- Safety</vt:lpstr>
      <vt:lpstr>Step 5: Use Multi-Factor Authentication (MFA)</vt:lpstr>
      <vt:lpstr>Step 6: Use Device Encryption</vt:lpstr>
      <vt:lpstr>Step 7: Enable Device Location Features</vt:lpstr>
      <vt:lpstr>Step 8: Back Up Your Files Regularly</vt:lpstr>
      <vt:lpstr>Step 9: Keep Your Computer/Device ‘Clean’</vt:lpstr>
      <vt:lpstr>Step 10: Secure your Internet Router/Gateway</vt:lpstr>
      <vt:lpstr>Step 10: Secure your Internet Router/Gateway</vt:lpstr>
      <vt:lpstr>Step 11: Use Secure Networks when Traveling</vt:lpstr>
      <vt:lpstr>Step 12: Stay Informed</vt:lpstr>
      <vt:lpstr>Hygiene Academy Digital Security for the Lay Person</vt:lpstr>
      <vt:lpstr>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Dumas</dc:creator>
  <cp:lastModifiedBy>Tony Dumas</cp:lastModifiedBy>
  <cp:revision>83</cp:revision>
  <dcterms:created xsi:type="dcterms:W3CDTF">2021-09-08T16:30:28Z</dcterms:created>
  <dcterms:modified xsi:type="dcterms:W3CDTF">2021-09-28T12:42:52Z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0x010100054908BE4CDB5744BDFE7298A71009DF</vt:lpwstr>
  </property>
</Properties>
</file>