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305" r:id="rId2"/>
    <p:sldId id="575" r:id="rId3"/>
    <p:sldId id="584" r:id="rId4"/>
    <p:sldId id="585" r:id="rId5"/>
    <p:sldId id="578" r:id="rId6"/>
    <p:sldId id="580" r:id="rId7"/>
    <p:sldId id="573" r:id="rId8"/>
    <p:sldId id="577" r:id="rId9"/>
    <p:sldId id="581" r:id="rId10"/>
    <p:sldId id="583" r:id="rId11"/>
    <p:sldId id="5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5E1"/>
    <a:srgbClr val="37726C"/>
    <a:srgbClr val="574F55"/>
    <a:srgbClr val="3A3037"/>
    <a:srgbClr val="A9A5AB"/>
    <a:srgbClr val="960000"/>
    <a:srgbClr val="FF890E"/>
    <a:srgbClr val="CFD5EA"/>
    <a:srgbClr val="126D2A"/>
    <a:srgbClr val="0F73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26" autoAdjust="0"/>
    <p:restoredTop sz="82080" autoAdjust="0"/>
  </p:normalViewPr>
  <p:slideViewPr>
    <p:cSldViewPr snapToGrid="0" snapToObjects="1">
      <p:cViewPr varScale="1">
        <p:scale>
          <a:sx n="152" d="100"/>
          <a:sy n="152" d="100"/>
        </p:scale>
        <p:origin x="156" y="372"/>
      </p:cViewPr>
      <p:guideLst>
        <p:guide orient="horz" pos="2160"/>
        <p:guide pos="3840"/>
      </p:guideLst>
    </p:cSldViewPr>
  </p:slid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84F07B-863F-1B4E-A380-2451B806AC86}" type="datetimeFigureOut">
              <a:rPr lang="en-US" smtClean="0"/>
              <a:t>10/25/2021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2A265-6AF7-1545-A4D8-C2387BCB73BB}" type="slidenum">
              <a:rPr lang="en-US" smtClean="0"/>
              <a:t>‹#›</a:t>
            </a:fld>
            <a:endParaRPr lang="en-US" dirty="0"/>
          </a:p>
        </p:txBody>
      </p:sp>
    </p:spTree>
    <p:extLst>
      <p:ext uri="{BB962C8B-B14F-4D97-AF65-F5344CB8AC3E}">
        <p14:creationId xmlns:p14="http://schemas.microsoft.com/office/powerpoint/2010/main" val="2386829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18" Type="http://schemas.openxmlformats.org/officeDocument/2006/relationships/image" Target="../media/image22.png"/><Relationship Id="rId3" Type="http://schemas.openxmlformats.org/officeDocument/2006/relationships/image" Target="../media/image7.svg"/><Relationship Id="rId21" Type="http://schemas.openxmlformats.org/officeDocument/2006/relationships/image" Target="../media/image25.sv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5" Type="http://schemas.openxmlformats.org/officeDocument/2006/relationships/image" Target="../media/image29.sv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png"/><Relationship Id="rId1" Type="http://schemas.openxmlformats.org/officeDocument/2006/relationships/slideMaster" Target="../slideMasters/slideMaster1.xml"/><Relationship Id="rId6" Type="http://schemas.openxmlformats.org/officeDocument/2006/relationships/image" Target="../media/image10.png"/><Relationship Id="rId11" Type="http://schemas.openxmlformats.org/officeDocument/2006/relationships/image" Target="../media/image15.svg"/><Relationship Id="rId24" Type="http://schemas.openxmlformats.org/officeDocument/2006/relationships/image" Target="../media/image28.png"/><Relationship Id="rId5" Type="http://schemas.openxmlformats.org/officeDocument/2006/relationships/image" Target="../media/image9.svg"/><Relationship Id="rId15" Type="http://schemas.openxmlformats.org/officeDocument/2006/relationships/image" Target="../media/image19.svg"/><Relationship Id="rId23" Type="http://schemas.openxmlformats.org/officeDocument/2006/relationships/image" Target="../media/image27.svg"/><Relationship Id="rId10" Type="http://schemas.openxmlformats.org/officeDocument/2006/relationships/image" Target="../media/image14.png"/><Relationship Id="rId19" Type="http://schemas.openxmlformats.org/officeDocument/2006/relationships/image" Target="../media/image23.sv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 Id="rId22" Type="http://schemas.openxmlformats.org/officeDocument/2006/relationships/image" Target="../media/image26.png"/></Relationships>
</file>

<file path=ppt/slideLayouts/_rels/slideLayout9.xml.rels><?xml version="1.0" encoding="UTF-8" standalone="yes"?>
<Relationships xmlns="http://schemas.openxmlformats.org/package/2006/relationships"><Relationship Id="rId13" Type="http://schemas.openxmlformats.org/officeDocument/2006/relationships/image" Target="../media/image41.svg"/><Relationship Id="rId18" Type="http://schemas.openxmlformats.org/officeDocument/2006/relationships/image" Target="../media/image46.png"/><Relationship Id="rId26" Type="http://schemas.openxmlformats.org/officeDocument/2006/relationships/image" Target="../media/image24.png"/><Relationship Id="rId39" Type="http://schemas.openxmlformats.org/officeDocument/2006/relationships/image" Target="../media/image7.svg"/><Relationship Id="rId3" Type="http://schemas.openxmlformats.org/officeDocument/2006/relationships/image" Target="../media/image31.svg"/><Relationship Id="rId21" Type="http://schemas.openxmlformats.org/officeDocument/2006/relationships/image" Target="../media/image49.svg"/><Relationship Id="rId34" Type="http://schemas.openxmlformats.org/officeDocument/2006/relationships/image" Target="../media/image18.png"/><Relationship Id="rId42" Type="http://schemas.openxmlformats.org/officeDocument/2006/relationships/image" Target="../media/image22.png"/><Relationship Id="rId47" Type="http://schemas.openxmlformats.org/officeDocument/2006/relationships/image" Target="../media/image27.svg"/><Relationship Id="rId7" Type="http://schemas.openxmlformats.org/officeDocument/2006/relationships/image" Target="../media/image35.svg"/><Relationship Id="rId12" Type="http://schemas.openxmlformats.org/officeDocument/2006/relationships/image" Target="../media/image40.png"/><Relationship Id="rId17" Type="http://schemas.openxmlformats.org/officeDocument/2006/relationships/image" Target="../media/image45.svg"/><Relationship Id="rId25" Type="http://schemas.openxmlformats.org/officeDocument/2006/relationships/image" Target="../media/image53.svg"/><Relationship Id="rId33" Type="http://schemas.openxmlformats.org/officeDocument/2006/relationships/image" Target="../media/image15.svg"/><Relationship Id="rId38" Type="http://schemas.openxmlformats.org/officeDocument/2006/relationships/image" Target="../media/image6.png"/><Relationship Id="rId46" Type="http://schemas.openxmlformats.org/officeDocument/2006/relationships/image" Target="../media/image26.png"/><Relationship Id="rId2" Type="http://schemas.openxmlformats.org/officeDocument/2006/relationships/image" Target="../media/image30.png"/><Relationship Id="rId16" Type="http://schemas.openxmlformats.org/officeDocument/2006/relationships/image" Target="../media/image44.png"/><Relationship Id="rId20" Type="http://schemas.openxmlformats.org/officeDocument/2006/relationships/image" Target="../media/image48.png"/><Relationship Id="rId29" Type="http://schemas.openxmlformats.org/officeDocument/2006/relationships/image" Target="../media/image9.svg"/><Relationship Id="rId41" Type="http://schemas.openxmlformats.org/officeDocument/2006/relationships/image" Target="../media/image21.svg"/><Relationship Id="rId1" Type="http://schemas.openxmlformats.org/officeDocument/2006/relationships/slideMaster" Target="../slideMasters/slideMaster1.xml"/><Relationship Id="rId6" Type="http://schemas.openxmlformats.org/officeDocument/2006/relationships/image" Target="../media/image34.png"/><Relationship Id="rId11" Type="http://schemas.openxmlformats.org/officeDocument/2006/relationships/image" Target="../media/image39.svg"/><Relationship Id="rId24" Type="http://schemas.openxmlformats.org/officeDocument/2006/relationships/image" Target="../media/image52.png"/><Relationship Id="rId32" Type="http://schemas.openxmlformats.org/officeDocument/2006/relationships/image" Target="../media/image14.png"/><Relationship Id="rId37" Type="http://schemas.openxmlformats.org/officeDocument/2006/relationships/image" Target="../media/image57.svg"/><Relationship Id="rId40" Type="http://schemas.openxmlformats.org/officeDocument/2006/relationships/image" Target="../media/image20.png"/><Relationship Id="rId45" Type="http://schemas.openxmlformats.org/officeDocument/2006/relationships/image" Target="../media/image58.svg"/><Relationship Id="rId5" Type="http://schemas.openxmlformats.org/officeDocument/2006/relationships/image" Target="../media/image33.svg"/><Relationship Id="rId15" Type="http://schemas.openxmlformats.org/officeDocument/2006/relationships/image" Target="../media/image43.svg"/><Relationship Id="rId23" Type="http://schemas.openxmlformats.org/officeDocument/2006/relationships/image" Target="../media/image51.svg"/><Relationship Id="rId28" Type="http://schemas.openxmlformats.org/officeDocument/2006/relationships/image" Target="../media/image8.png"/><Relationship Id="rId36" Type="http://schemas.openxmlformats.org/officeDocument/2006/relationships/image" Target="../media/image56.png"/><Relationship Id="rId49" Type="http://schemas.openxmlformats.org/officeDocument/2006/relationships/image" Target="../media/image29.svg"/><Relationship Id="rId10" Type="http://schemas.openxmlformats.org/officeDocument/2006/relationships/image" Target="../media/image38.png"/><Relationship Id="rId19" Type="http://schemas.openxmlformats.org/officeDocument/2006/relationships/image" Target="../media/image47.svg"/><Relationship Id="rId31" Type="http://schemas.openxmlformats.org/officeDocument/2006/relationships/image" Target="../media/image55.svg"/><Relationship Id="rId44" Type="http://schemas.openxmlformats.org/officeDocument/2006/relationships/image" Target="../media/image12.png"/><Relationship Id="rId4" Type="http://schemas.openxmlformats.org/officeDocument/2006/relationships/image" Target="../media/image32.png"/><Relationship Id="rId9" Type="http://schemas.openxmlformats.org/officeDocument/2006/relationships/image" Target="../media/image37.svg"/><Relationship Id="rId14" Type="http://schemas.openxmlformats.org/officeDocument/2006/relationships/image" Target="../media/image42.png"/><Relationship Id="rId22" Type="http://schemas.openxmlformats.org/officeDocument/2006/relationships/image" Target="../media/image50.png"/><Relationship Id="rId27" Type="http://schemas.openxmlformats.org/officeDocument/2006/relationships/image" Target="../media/image25.svg"/><Relationship Id="rId30" Type="http://schemas.openxmlformats.org/officeDocument/2006/relationships/image" Target="../media/image54.png"/><Relationship Id="rId35" Type="http://schemas.openxmlformats.org/officeDocument/2006/relationships/image" Target="../media/image19.svg"/><Relationship Id="rId43" Type="http://schemas.openxmlformats.org/officeDocument/2006/relationships/image" Target="../media/image23.svg"/><Relationship Id="rId48" Type="http://schemas.openxmlformats.org/officeDocument/2006/relationships/image" Target="../media/image28.png"/><Relationship Id="rId8" Type="http://schemas.openxmlformats.org/officeDocument/2006/relationships/image" Target="../media/image3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247FA-2DAF-EC4C-BC25-58030CB1A4B1}"/>
              </a:ext>
            </a:extLst>
          </p:cNvPr>
          <p:cNvSpPr>
            <a:spLocks noGrp="1"/>
          </p:cNvSpPr>
          <p:nvPr>
            <p:ph type="ctrTitle"/>
          </p:nvPr>
        </p:nvSpPr>
        <p:spPr>
          <a:xfrm>
            <a:off x="1524000" y="1122363"/>
            <a:ext cx="9144000" cy="2387600"/>
          </a:xfrm>
        </p:spPr>
        <p:txBody>
          <a:bodyPr anchor="b"/>
          <a:lstStyle>
            <a:lvl1pPr algn="ctr">
              <a:defRPr sz="6000">
                <a:solidFill>
                  <a:srgbClr val="37726C"/>
                </a:solidFill>
              </a:defRPr>
            </a:lvl1pPr>
          </a:lstStyle>
          <a:p>
            <a:r>
              <a:rPr lang="en-US" dirty="0"/>
              <a:t>Click to edit Master title style</a:t>
            </a:r>
          </a:p>
        </p:txBody>
      </p:sp>
      <p:sp>
        <p:nvSpPr>
          <p:cNvPr id="3" name="Subtitle 2">
            <a:extLst>
              <a:ext uri="{FF2B5EF4-FFF2-40B4-BE49-F238E27FC236}">
                <a16:creationId xmlns:a16="http://schemas.microsoft.com/office/drawing/2014/main" id="{D7F7BC51-FFA7-5D42-B61D-C7C7835B8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8266A67-8C26-594B-A570-AE8DB445D706}"/>
              </a:ext>
            </a:extLst>
          </p:cNvPr>
          <p:cNvSpPr>
            <a:spLocks noGrp="1"/>
          </p:cNvSpPr>
          <p:nvPr>
            <p:ph type="sldNum" sz="quarter" idx="12"/>
          </p:nvPr>
        </p:nvSpPr>
        <p:spPr>
          <a:xfrm>
            <a:off x="8610600" y="6488708"/>
            <a:ext cx="2743200" cy="365125"/>
          </a:xfrm>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231181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0BB8-1809-0149-8F2F-51C46DD608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872929-DDF6-E343-9FC9-A6A8DF127B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BA4489-935F-2549-B37D-3BDCA8E6B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F1C4AEDF-AA62-2740-B409-7CE461AE83FD}"/>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624554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4D13-62B3-2D4F-B244-61D5F1272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A146C8-59E2-DE4B-A2AA-A50782792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ADB336E-D238-1848-A293-7FF3F8BFB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06057B62-EA3C-AD46-8B49-FCEA50D402CA}"/>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274322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BC6B0-CD82-7B4F-88E6-BD88CE2626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4A12F1-D469-EB4C-B1E3-BD32BF7AFF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FF2B7FD-51BF-3E47-93BB-89D917758F1C}"/>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3590668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B0F35C-9378-8B4A-8C31-6213C4EEBC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CF2292-E4D5-BC4F-B2BA-D8866095F1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2BAA914-CCDE-D84B-BDD6-CAC737CAD345}"/>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1086188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CC6A-1878-064D-A378-632D1931A07B}"/>
              </a:ext>
            </a:extLst>
          </p:cNvPr>
          <p:cNvSpPr>
            <a:spLocks noGrp="1"/>
          </p:cNvSpPr>
          <p:nvPr>
            <p:ph type="title"/>
          </p:nvPr>
        </p:nvSpPr>
        <p:spPr>
          <a:xfrm>
            <a:off x="299720" y="1"/>
            <a:ext cx="10515600" cy="568960"/>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DC59369-EEC3-F046-99EC-AC8C4ECFDCDF}"/>
              </a:ext>
            </a:extLst>
          </p:cNvPr>
          <p:cNvSpPr>
            <a:spLocks noGrp="1"/>
          </p:cNvSpPr>
          <p:nvPr>
            <p:ph idx="1"/>
          </p:nvPr>
        </p:nvSpPr>
        <p:spPr>
          <a:xfrm>
            <a:off x="838200" y="944880"/>
            <a:ext cx="10515600" cy="5188985"/>
          </a:xfrm>
        </p:spPr>
        <p:txBody>
          <a:bodyPr/>
          <a:lstStyle>
            <a:lvl1pPr>
              <a:buClr>
                <a:srgbClr val="555555"/>
              </a:buCl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828F84A-9374-5D47-8637-5AA48A2DE581}"/>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148056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951A1-C853-9B4B-9B8F-FC78C9DCC3CD}"/>
              </a:ext>
            </a:extLst>
          </p:cNvPr>
          <p:cNvSpPr>
            <a:spLocks noGrp="1"/>
          </p:cNvSpPr>
          <p:nvPr>
            <p:ph type="title"/>
          </p:nvPr>
        </p:nvSpPr>
        <p:spPr>
          <a:xfrm>
            <a:off x="831850" y="1709739"/>
            <a:ext cx="10515600" cy="2130742"/>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D5FA59-EFC4-5F47-BDEF-892610B9C59B}"/>
              </a:ext>
            </a:extLst>
          </p:cNvPr>
          <p:cNvSpPr>
            <a:spLocks noGrp="1"/>
          </p:cNvSpPr>
          <p:nvPr>
            <p:ph type="body" idx="1"/>
          </p:nvPr>
        </p:nvSpPr>
        <p:spPr>
          <a:xfrm>
            <a:off x="831850" y="396621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E5B40DCF-CFD2-C14E-9768-0BFBB93A2966}"/>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239631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AB5E-2A60-8442-8197-30246BE92F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9F6636-7863-5A4E-BF92-267789F88F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1C4299-B76D-B443-B8FF-3D238EA2B4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D2AB6D61-63E6-4E4B-B3ED-81BDA9F3999D}"/>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2979411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6690-AD5B-2841-8FA7-42F6F5DAA8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714AA6-4A28-0A44-B360-2A7F5D828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3F255D-492E-4848-B888-AB01ACED04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F79A8-4A08-1742-8E95-0AFFF586E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1BD442-6484-9548-ACE2-45F99CE5B8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CD85C4A-15A4-4643-94FA-0859AF701DA2}"/>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2179698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B7F73-B6DD-154D-8950-FEBB28BD0CAC}"/>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B281497C-0679-1440-9370-B10CAB135B73}"/>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360950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445598-A171-C34A-B320-52BFA2F1DC56}"/>
              </a:ext>
            </a:extLst>
          </p:cNvPr>
          <p:cNvSpPr>
            <a:spLocks noGrp="1"/>
          </p:cNvSpPr>
          <p:nvPr>
            <p:ph type="sldNum" sz="quarter" idx="12"/>
          </p:nvPr>
        </p:nvSpPr>
        <p:spPr/>
        <p:txBody>
          <a:bodyPr/>
          <a:lstStyle/>
          <a:p>
            <a:fld id="{39359E56-393B-0F4A-8325-686F5E4C81FA}" type="slidenum">
              <a:rPr lang="en-US" smtClean="0"/>
              <a:t>‹#›</a:t>
            </a:fld>
            <a:endParaRPr lang="en-US" dirty="0"/>
          </a:p>
        </p:txBody>
      </p:sp>
    </p:spTree>
    <p:extLst>
      <p:ext uri="{BB962C8B-B14F-4D97-AF65-F5344CB8AC3E}">
        <p14:creationId xmlns:p14="http://schemas.microsoft.com/office/powerpoint/2010/main" val="350191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254B049-E2CB-6447-B691-26DD5C8A35B8}"/>
              </a:ext>
            </a:extLst>
          </p:cNvPr>
          <p:cNvSpPr>
            <a:spLocks noGrp="1"/>
          </p:cNvSpPr>
          <p:nvPr>
            <p:ph type="sldNum" sz="quarter" idx="10"/>
          </p:nvPr>
        </p:nvSpPr>
        <p:spPr/>
        <p:txBody>
          <a:bodyPr/>
          <a:lstStyle/>
          <a:p>
            <a:fld id="{39359E56-393B-0F4A-8325-686F5E4C81FA}" type="slidenum">
              <a:rPr lang="en-US" smtClean="0"/>
              <a:t>‹#›</a:t>
            </a:fld>
            <a:endParaRPr lang="en-US" dirty="0"/>
          </a:p>
        </p:txBody>
      </p:sp>
      <p:sp>
        <p:nvSpPr>
          <p:cNvPr id="4" name="Rectangle 3" descr="Hierarchy Level 2 Item 3">
            <a:extLst>
              <a:ext uri="{FF2B5EF4-FFF2-40B4-BE49-F238E27FC236}">
                <a16:creationId xmlns:a16="http://schemas.microsoft.com/office/drawing/2014/main" id="{0E19D298-83A6-C840-8A73-0F2101FEACAC}"/>
              </a:ext>
            </a:extLst>
          </p:cNvPr>
          <p:cNvSpPr/>
          <p:nvPr userDrawn="1"/>
        </p:nvSpPr>
        <p:spPr>
          <a:xfrm>
            <a:off x="9172107" y="1011411"/>
            <a:ext cx="2072539"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dirty="0">
                <a:solidFill>
                  <a:schemeClr val="bg1"/>
                </a:solidFill>
                <a:cs typeface="Arial" panose="020B0604020202020204" pitchFamily="34" charset="0"/>
              </a:rPr>
              <a:t>Strategy, Portfolio Planning, BPI/R</a:t>
            </a:r>
          </a:p>
        </p:txBody>
      </p:sp>
      <p:cxnSp>
        <p:nvCxnSpPr>
          <p:cNvPr id="5" name="Straight Connector 4">
            <a:extLst>
              <a:ext uri="{FF2B5EF4-FFF2-40B4-BE49-F238E27FC236}">
                <a16:creationId xmlns:a16="http://schemas.microsoft.com/office/drawing/2014/main" id="{F5E6E5A8-A820-7C44-8773-45F8CF64880B}"/>
              </a:ext>
            </a:extLst>
          </p:cNvPr>
          <p:cNvCxnSpPr>
            <a:cxnSpLocks/>
          </p:cNvCxnSpPr>
          <p:nvPr userDrawn="1"/>
        </p:nvCxnSpPr>
        <p:spPr>
          <a:xfrm flipV="1">
            <a:off x="6729233" y="953703"/>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CC0D9FE-C976-B24A-B777-234299AD3E28}"/>
              </a:ext>
            </a:extLst>
          </p:cNvPr>
          <p:cNvCxnSpPr>
            <a:cxnSpLocks/>
          </p:cNvCxnSpPr>
          <p:nvPr userDrawn="1"/>
        </p:nvCxnSpPr>
        <p:spPr>
          <a:xfrm flipV="1">
            <a:off x="5315404" y="953703"/>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4EA20C9-5721-2A4B-9299-9FE435F84A5A}"/>
              </a:ext>
            </a:extLst>
          </p:cNvPr>
          <p:cNvCxnSpPr>
            <a:cxnSpLocks/>
          </p:cNvCxnSpPr>
          <p:nvPr userDrawn="1"/>
        </p:nvCxnSpPr>
        <p:spPr>
          <a:xfrm flipV="1">
            <a:off x="10080689" y="945958"/>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E187FDE-598E-584B-8257-BCD6F0C40424}"/>
              </a:ext>
            </a:extLst>
          </p:cNvPr>
          <p:cNvCxnSpPr>
            <a:cxnSpLocks/>
          </p:cNvCxnSpPr>
          <p:nvPr userDrawn="1"/>
        </p:nvCxnSpPr>
        <p:spPr>
          <a:xfrm flipH="1" flipV="1">
            <a:off x="11542672" y="1385692"/>
            <a:ext cx="4012" cy="280321"/>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4CC0CF3-2513-4245-AEE7-BF750FAACBB1}"/>
              </a:ext>
            </a:extLst>
          </p:cNvPr>
          <p:cNvCxnSpPr>
            <a:cxnSpLocks/>
          </p:cNvCxnSpPr>
          <p:nvPr userDrawn="1"/>
        </p:nvCxnSpPr>
        <p:spPr>
          <a:xfrm flipV="1">
            <a:off x="5881338"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352F80A-DAD4-054C-A2C0-0250E1A10C34}"/>
              </a:ext>
            </a:extLst>
          </p:cNvPr>
          <p:cNvCxnSpPr>
            <a:cxnSpLocks/>
          </p:cNvCxnSpPr>
          <p:nvPr userDrawn="1"/>
        </p:nvCxnSpPr>
        <p:spPr>
          <a:xfrm flipV="1">
            <a:off x="8713008" y="1385692"/>
            <a:ext cx="0" cy="20566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374C08E-4BF9-2749-95C6-A6804CA8AB24}"/>
              </a:ext>
            </a:extLst>
          </p:cNvPr>
          <p:cNvCxnSpPr>
            <a:cxnSpLocks/>
          </p:cNvCxnSpPr>
          <p:nvPr userDrawn="1"/>
        </p:nvCxnSpPr>
        <p:spPr>
          <a:xfrm flipV="1">
            <a:off x="10128843"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3752ABF-6508-354D-90DE-8466F137E2B8}"/>
              </a:ext>
            </a:extLst>
          </p:cNvPr>
          <p:cNvCxnSpPr>
            <a:cxnSpLocks/>
          </p:cNvCxnSpPr>
          <p:nvPr userDrawn="1"/>
        </p:nvCxnSpPr>
        <p:spPr>
          <a:xfrm flipV="1">
            <a:off x="4272999"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82E6434-8ACB-324B-8B55-A29950874211}"/>
              </a:ext>
            </a:extLst>
          </p:cNvPr>
          <p:cNvCxnSpPr>
            <a:cxnSpLocks/>
          </p:cNvCxnSpPr>
          <p:nvPr userDrawn="1"/>
        </p:nvCxnSpPr>
        <p:spPr>
          <a:xfrm flipV="1">
            <a:off x="7297173"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CE206A-10B3-394E-B4F6-587C21EA6A93}"/>
              </a:ext>
            </a:extLst>
          </p:cNvPr>
          <p:cNvCxnSpPr>
            <a:cxnSpLocks/>
          </p:cNvCxnSpPr>
          <p:nvPr userDrawn="1"/>
        </p:nvCxnSpPr>
        <p:spPr>
          <a:xfrm>
            <a:off x="4272999" y="1378683"/>
            <a:ext cx="7277694" cy="0"/>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CE8B9A-7990-1549-A62F-5539346A6127}"/>
              </a:ext>
            </a:extLst>
          </p:cNvPr>
          <p:cNvCxnSpPr>
            <a:cxnSpLocks/>
          </p:cNvCxnSpPr>
          <p:nvPr userDrawn="1"/>
        </p:nvCxnSpPr>
        <p:spPr>
          <a:xfrm flipH="1" flipV="1">
            <a:off x="11456176" y="1299196"/>
            <a:ext cx="4012" cy="280321"/>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B7849A1-E3E6-1440-AE07-E4A48187FD77}"/>
              </a:ext>
            </a:extLst>
          </p:cNvPr>
          <p:cNvCxnSpPr>
            <a:cxnSpLocks/>
          </p:cNvCxnSpPr>
          <p:nvPr userDrawn="1"/>
        </p:nvCxnSpPr>
        <p:spPr>
          <a:xfrm flipV="1">
            <a:off x="5794842"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457647C-B82E-5741-9D4B-A527EC72F8AF}"/>
              </a:ext>
            </a:extLst>
          </p:cNvPr>
          <p:cNvCxnSpPr>
            <a:cxnSpLocks/>
          </p:cNvCxnSpPr>
          <p:nvPr userDrawn="1"/>
        </p:nvCxnSpPr>
        <p:spPr>
          <a:xfrm flipV="1">
            <a:off x="8626512" y="1299196"/>
            <a:ext cx="0" cy="205666"/>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53B15DA-E232-6148-B20F-88B137300785}"/>
              </a:ext>
            </a:extLst>
          </p:cNvPr>
          <p:cNvCxnSpPr>
            <a:cxnSpLocks/>
          </p:cNvCxnSpPr>
          <p:nvPr userDrawn="1"/>
        </p:nvCxnSpPr>
        <p:spPr>
          <a:xfrm flipV="1">
            <a:off x="1004234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3927DD-2CD1-684A-884A-AA0E669F1316}"/>
              </a:ext>
            </a:extLst>
          </p:cNvPr>
          <p:cNvCxnSpPr>
            <a:cxnSpLocks/>
          </p:cNvCxnSpPr>
          <p:nvPr userDrawn="1"/>
        </p:nvCxnSpPr>
        <p:spPr>
          <a:xfrm flipV="1">
            <a:off x="437900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9521D87-4283-A340-B673-01E2A0C338C4}"/>
              </a:ext>
            </a:extLst>
          </p:cNvPr>
          <p:cNvCxnSpPr>
            <a:cxnSpLocks/>
          </p:cNvCxnSpPr>
          <p:nvPr userDrawn="1"/>
        </p:nvCxnSpPr>
        <p:spPr>
          <a:xfrm flipV="1">
            <a:off x="721067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descr="Hierarchy Level 2 Item 2">
            <a:extLst>
              <a:ext uri="{FF2B5EF4-FFF2-40B4-BE49-F238E27FC236}">
                <a16:creationId xmlns:a16="http://schemas.microsoft.com/office/drawing/2014/main" id="{CA4F4474-FD62-B74C-A835-CBA8162EC82E}"/>
              </a:ext>
            </a:extLst>
          </p:cNvPr>
          <p:cNvSpPr/>
          <p:nvPr userDrawn="1"/>
        </p:nvSpPr>
        <p:spPr>
          <a:xfrm>
            <a:off x="1077238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Center for </a:t>
            </a:r>
          </a:p>
          <a:p>
            <a:pPr algn="ctr" defTabSz="243775">
              <a:lnSpc>
                <a:spcPct val="90000"/>
              </a:lnSpc>
            </a:pPr>
            <a:r>
              <a:rPr lang="en-US" sz="1000" dirty="0">
                <a:solidFill>
                  <a:schemeClr val="bg1"/>
                </a:solidFill>
                <a:cs typeface="Arial" panose="020B0604020202020204" pitchFamily="34" charset="0"/>
              </a:rPr>
              <a:t>Data</a:t>
            </a:r>
          </a:p>
          <a:p>
            <a:pPr algn="ctr" defTabSz="243775">
              <a:lnSpc>
                <a:spcPct val="90000"/>
              </a:lnSpc>
            </a:pPr>
            <a:r>
              <a:rPr lang="en-US" sz="1000" dirty="0">
                <a:solidFill>
                  <a:schemeClr val="bg1"/>
                </a:solidFill>
                <a:cs typeface="Arial" panose="020B0604020202020204" pitchFamily="34" charset="0"/>
              </a:rPr>
              <a:t>(Jackie Snow)</a:t>
            </a:r>
          </a:p>
        </p:txBody>
      </p:sp>
      <p:sp>
        <p:nvSpPr>
          <p:cNvPr id="22" name="Rectangle 21" descr="Hierarchy Level 2 Item 2">
            <a:extLst>
              <a:ext uri="{FF2B5EF4-FFF2-40B4-BE49-F238E27FC236}">
                <a16:creationId xmlns:a16="http://schemas.microsoft.com/office/drawing/2014/main" id="{5B7E4E2D-55F9-EA47-AC13-9A3AFFACDAAD}"/>
              </a:ext>
            </a:extLst>
          </p:cNvPr>
          <p:cNvSpPr/>
          <p:nvPr userDrawn="1"/>
        </p:nvSpPr>
        <p:spPr>
          <a:xfrm>
            <a:off x="510904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Enterprise Security &amp; Network Operations</a:t>
            </a:r>
          </a:p>
          <a:p>
            <a:pPr algn="ctr" defTabSz="243775">
              <a:lnSpc>
                <a:spcPct val="90000"/>
              </a:lnSpc>
            </a:pPr>
            <a:r>
              <a:rPr lang="en-US" sz="900" dirty="0">
                <a:solidFill>
                  <a:schemeClr val="bg1"/>
                </a:solidFill>
                <a:cs typeface="Arial" panose="020B0604020202020204" pitchFamily="34" charset="0"/>
              </a:rPr>
              <a:t>(Andrew Stockman, CISO)</a:t>
            </a:r>
          </a:p>
        </p:txBody>
      </p:sp>
      <p:sp>
        <p:nvSpPr>
          <p:cNvPr id="23" name="Rectangle 22" descr="Hierarchy Level 2 Item 3">
            <a:extLst>
              <a:ext uri="{FF2B5EF4-FFF2-40B4-BE49-F238E27FC236}">
                <a16:creationId xmlns:a16="http://schemas.microsoft.com/office/drawing/2014/main" id="{B4864286-4125-B34F-8985-388729E8641C}"/>
              </a:ext>
            </a:extLst>
          </p:cNvPr>
          <p:cNvSpPr/>
          <p:nvPr userDrawn="1"/>
        </p:nvSpPr>
        <p:spPr>
          <a:xfrm>
            <a:off x="369320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Portfolio &amp;</a:t>
            </a:r>
          </a:p>
          <a:p>
            <a:pPr algn="ctr" defTabSz="243775">
              <a:lnSpc>
                <a:spcPct val="90000"/>
              </a:lnSpc>
            </a:pPr>
            <a:r>
              <a:rPr lang="en-US" sz="1000" dirty="0">
                <a:solidFill>
                  <a:schemeClr val="bg1"/>
                </a:solidFill>
                <a:cs typeface="Arial" panose="020B0604020202020204" pitchFamily="34" charset="0"/>
              </a:rPr>
              <a:t> Project Management</a:t>
            </a:r>
            <a:br>
              <a:rPr lang="en-US" sz="1000" dirty="0">
                <a:solidFill>
                  <a:schemeClr val="bg1"/>
                </a:solidFill>
                <a:cs typeface="Arial" panose="020B0604020202020204" pitchFamily="34" charset="0"/>
              </a:rPr>
            </a:br>
            <a:r>
              <a:rPr lang="en-US" sz="900" dirty="0">
                <a:solidFill>
                  <a:schemeClr val="bg1"/>
                </a:solidFill>
                <a:cs typeface="Arial" panose="020B0604020202020204" pitchFamily="34" charset="0"/>
              </a:rPr>
              <a:t>(Steve Balmos)</a:t>
            </a:r>
          </a:p>
        </p:txBody>
      </p:sp>
      <p:sp>
        <p:nvSpPr>
          <p:cNvPr id="24" name="Rectangle 23" descr="Hierarchy Level 2 Item 2">
            <a:extLst>
              <a:ext uri="{FF2B5EF4-FFF2-40B4-BE49-F238E27FC236}">
                <a16:creationId xmlns:a16="http://schemas.microsoft.com/office/drawing/2014/main" id="{50D714A0-3672-A348-B231-545467705231}"/>
              </a:ext>
            </a:extLst>
          </p:cNvPr>
          <p:cNvSpPr/>
          <p:nvPr userDrawn="1"/>
        </p:nvSpPr>
        <p:spPr>
          <a:xfrm>
            <a:off x="652487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Enterprise IT Operations &amp; Business Systems</a:t>
            </a:r>
          </a:p>
          <a:p>
            <a:pPr algn="ctr" defTabSz="243775">
              <a:lnSpc>
                <a:spcPct val="90000"/>
              </a:lnSpc>
            </a:pPr>
            <a:r>
              <a:rPr lang="en-US" sz="900" dirty="0">
                <a:solidFill>
                  <a:schemeClr val="bg1"/>
                </a:solidFill>
                <a:cs typeface="Arial" panose="020B0604020202020204" pitchFamily="34" charset="0"/>
              </a:rPr>
              <a:t>(Bill Hall)</a:t>
            </a:r>
          </a:p>
        </p:txBody>
      </p:sp>
      <p:sp>
        <p:nvSpPr>
          <p:cNvPr id="25" name="Rectangle 24" descr="Hierarchy Level 2 Item 2">
            <a:extLst>
              <a:ext uri="{FF2B5EF4-FFF2-40B4-BE49-F238E27FC236}">
                <a16:creationId xmlns:a16="http://schemas.microsoft.com/office/drawing/2014/main" id="{53CC7ABD-16B0-8A40-A4A5-93C2E0C50FD5}"/>
              </a:ext>
            </a:extLst>
          </p:cNvPr>
          <p:cNvSpPr/>
          <p:nvPr userDrawn="1"/>
        </p:nvSpPr>
        <p:spPr>
          <a:xfrm>
            <a:off x="794071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Academic </a:t>
            </a:r>
          </a:p>
          <a:p>
            <a:pPr algn="ctr" defTabSz="243775">
              <a:lnSpc>
                <a:spcPct val="90000"/>
              </a:lnSpc>
            </a:pPr>
            <a:r>
              <a:rPr lang="en-US" sz="1000" dirty="0">
                <a:solidFill>
                  <a:schemeClr val="bg1"/>
                </a:solidFill>
                <a:cs typeface="Arial" panose="020B0604020202020204" pitchFamily="34" charset="0"/>
              </a:rPr>
              <a:t>Technology</a:t>
            </a:r>
          </a:p>
          <a:p>
            <a:pPr algn="ctr" defTabSz="243775">
              <a:lnSpc>
                <a:spcPct val="90000"/>
              </a:lnSpc>
            </a:pPr>
            <a:r>
              <a:rPr lang="en-US" sz="900" dirty="0">
                <a:solidFill>
                  <a:schemeClr val="bg1"/>
                </a:solidFill>
                <a:cs typeface="Arial" panose="020B0604020202020204" pitchFamily="34" charset="0"/>
              </a:rPr>
              <a:t>(Terri Winters)</a:t>
            </a:r>
          </a:p>
        </p:txBody>
      </p:sp>
      <p:sp>
        <p:nvSpPr>
          <p:cNvPr id="26" name="Rectangle 25" descr="Hierarchy Level 2 Item 2">
            <a:extLst>
              <a:ext uri="{FF2B5EF4-FFF2-40B4-BE49-F238E27FC236}">
                <a16:creationId xmlns:a16="http://schemas.microsoft.com/office/drawing/2014/main" id="{B246C538-23F1-AF49-AEC7-AF8792FD8285}"/>
              </a:ext>
            </a:extLst>
          </p:cNvPr>
          <p:cNvSpPr/>
          <p:nvPr userDrawn="1"/>
        </p:nvSpPr>
        <p:spPr>
          <a:xfrm>
            <a:off x="935654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dirty="0">
                <a:solidFill>
                  <a:schemeClr val="bg1"/>
                </a:solidFill>
                <a:cs typeface="Arial" panose="020B0604020202020204" pitchFamily="34" charset="0"/>
              </a:rPr>
              <a:t>Research </a:t>
            </a:r>
          </a:p>
          <a:p>
            <a:pPr algn="ctr" defTabSz="243775">
              <a:lnSpc>
                <a:spcPct val="90000"/>
              </a:lnSpc>
            </a:pPr>
            <a:r>
              <a:rPr lang="en-US" sz="1000" dirty="0">
                <a:solidFill>
                  <a:schemeClr val="bg1"/>
                </a:solidFill>
                <a:cs typeface="Arial" panose="020B0604020202020204" pitchFamily="34" charset="0"/>
              </a:rPr>
              <a:t>Computing Center</a:t>
            </a:r>
          </a:p>
          <a:p>
            <a:pPr algn="ctr" defTabSz="243775">
              <a:lnSpc>
                <a:spcPct val="90000"/>
              </a:lnSpc>
            </a:pPr>
            <a:r>
              <a:rPr lang="en-US" sz="900" dirty="0">
                <a:solidFill>
                  <a:schemeClr val="bg1"/>
                </a:solidFill>
                <a:cs typeface="Arial" panose="020B0604020202020204" pitchFamily="34" charset="0"/>
              </a:rPr>
              <a:t>(Patrick Messer)</a:t>
            </a:r>
          </a:p>
        </p:txBody>
      </p:sp>
      <p:cxnSp>
        <p:nvCxnSpPr>
          <p:cNvPr id="27" name="Straight Connector 26">
            <a:extLst>
              <a:ext uri="{FF2B5EF4-FFF2-40B4-BE49-F238E27FC236}">
                <a16:creationId xmlns:a16="http://schemas.microsoft.com/office/drawing/2014/main" id="{D6DE91B5-79CF-3F47-9389-5239E72C7D03}"/>
              </a:ext>
            </a:extLst>
          </p:cNvPr>
          <p:cNvCxnSpPr>
            <a:cxnSpLocks/>
          </p:cNvCxnSpPr>
          <p:nvPr userDrawn="1"/>
        </p:nvCxnSpPr>
        <p:spPr>
          <a:xfrm flipV="1">
            <a:off x="1352406" y="1795345"/>
            <a:ext cx="1002" cy="4340473"/>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66C1CCD-DB5C-DA41-866E-8E746EE30EDF}"/>
              </a:ext>
            </a:extLst>
          </p:cNvPr>
          <p:cNvCxnSpPr>
            <a:cxnSpLocks/>
          </p:cNvCxnSpPr>
          <p:nvPr userDrawn="1"/>
        </p:nvCxnSpPr>
        <p:spPr>
          <a:xfrm>
            <a:off x="4379007" y="1311058"/>
            <a:ext cx="7077169"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819E368-E3CF-AF44-B00C-EF6D5A87ACC8}"/>
              </a:ext>
            </a:extLst>
          </p:cNvPr>
          <p:cNvCxnSpPr>
            <a:cxnSpLocks/>
          </p:cNvCxnSpPr>
          <p:nvPr userDrawn="1"/>
        </p:nvCxnSpPr>
        <p:spPr>
          <a:xfrm flipH="1">
            <a:off x="1356433" y="209468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F38E1B-A35B-344D-996D-F0F3AB784ACE}"/>
              </a:ext>
            </a:extLst>
          </p:cNvPr>
          <p:cNvCxnSpPr>
            <a:cxnSpLocks/>
          </p:cNvCxnSpPr>
          <p:nvPr userDrawn="1"/>
        </p:nvCxnSpPr>
        <p:spPr>
          <a:xfrm flipH="1">
            <a:off x="1356433" y="2438504"/>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4E55B84-F856-CA42-A79A-6A75848745D7}"/>
              </a:ext>
            </a:extLst>
          </p:cNvPr>
          <p:cNvCxnSpPr>
            <a:cxnSpLocks/>
          </p:cNvCxnSpPr>
          <p:nvPr userDrawn="1"/>
        </p:nvCxnSpPr>
        <p:spPr>
          <a:xfrm flipH="1">
            <a:off x="1356433" y="279224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D0C8D5F-4E3A-A445-AFDD-636CB219F7D3}"/>
              </a:ext>
            </a:extLst>
          </p:cNvPr>
          <p:cNvCxnSpPr>
            <a:cxnSpLocks/>
          </p:cNvCxnSpPr>
          <p:nvPr userDrawn="1"/>
        </p:nvCxnSpPr>
        <p:spPr>
          <a:xfrm flipH="1">
            <a:off x="1356433" y="3114230"/>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909E0C-D7D9-A844-B4AB-ED9677342587}"/>
              </a:ext>
            </a:extLst>
          </p:cNvPr>
          <p:cNvCxnSpPr>
            <a:cxnSpLocks/>
          </p:cNvCxnSpPr>
          <p:nvPr userDrawn="1"/>
        </p:nvCxnSpPr>
        <p:spPr>
          <a:xfrm flipH="1">
            <a:off x="1356433" y="3437685"/>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9B9064C-4D0B-6641-8FA0-EC087246F614}"/>
              </a:ext>
            </a:extLst>
          </p:cNvPr>
          <p:cNvCxnSpPr>
            <a:cxnSpLocks/>
          </p:cNvCxnSpPr>
          <p:nvPr userDrawn="1"/>
        </p:nvCxnSpPr>
        <p:spPr>
          <a:xfrm flipH="1">
            <a:off x="1356433" y="3767204"/>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8FE1744-0F6E-834E-B4AF-FFD0348669ED}"/>
              </a:ext>
            </a:extLst>
          </p:cNvPr>
          <p:cNvCxnSpPr>
            <a:cxnSpLocks/>
          </p:cNvCxnSpPr>
          <p:nvPr userDrawn="1"/>
        </p:nvCxnSpPr>
        <p:spPr>
          <a:xfrm flipH="1">
            <a:off x="1356433" y="4110787"/>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BE08AE8-4A47-8044-BEB7-81DC22654185}"/>
              </a:ext>
            </a:extLst>
          </p:cNvPr>
          <p:cNvCxnSpPr>
            <a:cxnSpLocks/>
          </p:cNvCxnSpPr>
          <p:nvPr userDrawn="1"/>
        </p:nvCxnSpPr>
        <p:spPr>
          <a:xfrm flipH="1">
            <a:off x="1356433" y="442933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87CA727-6408-7748-8548-9FB36C75233F}"/>
              </a:ext>
            </a:extLst>
          </p:cNvPr>
          <p:cNvCxnSpPr>
            <a:cxnSpLocks/>
          </p:cNvCxnSpPr>
          <p:nvPr userDrawn="1"/>
        </p:nvCxnSpPr>
        <p:spPr>
          <a:xfrm flipH="1">
            <a:off x="1356433" y="4772919"/>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49404D5-887B-C44A-8651-79F23E3FEEFD}"/>
              </a:ext>
            </a:extLst>
          </p:cNvPr>
          <p:cNvCxnSpPr>
            <a:cxnSpLocks/>
          </p:cNvCxnSpPr>
          <p:nvPr userDrawn="1"/>
        </p:nvCxnSpPr>
        <p:spPr>
          <a:xfrm flipH="1">
            <a:off x="1356433" y="509392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4009338-F684-D74D-AD2D-F91033456985}"/>
              </a:ext>
            </a:extLst>
          </p:cNvPr>
          <p:cNvCxnSpPr>
            <a:cxnSpLocks/>
          </p:cNvCxnSpPr>
          <p:nvPr userDrawn="1"/>
        </p:nvCxnSpPr>
        <p:spPr>
          <a:xfrm flipH="1">
            <a:off x="1356433" y="5456479"/>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87D973E-902F-C148-B66A-D8A2D70862B2}"/>
              </a:ext>
            </a:extLst>
          </p:cNvPr>
          <p:cNvCxnSpPr>
            <a:cxnSpLocks/>
          </p:cNvCxnSpPr>
          <p:nvPr userDrawn="1"/>
        </p:nvCxnSpPr>
        <p:spPr>
          <a:xfrm flipH="1">
            <a:off x="1356433" y="5778271"/>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7" name="Rectangle 56" descr="Hierarchy Level 2 Item 1">
            <a:extLst>
              <a:ext uri="{FF2B5EF4-FFF2-40B4-BE49-F238E27FC236}">
                <a16:creationId xmlns:a16="http://schemas.microsoft.com/office/drawing/2014/main" id="{506C0E01-7B82-7D4E-9A25-FDF61152F9BB}"/>
              </a:ext>
            </a:extLst>
          </p:cNvPr>
          <p:cNvSpPr/>
          <p:nvPr userDrawn="1"/>
        </p:nvSpPr>
        <p:spPr>
          <a:xfrm>
            <a:off x="1519835" y="195363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cxnSp>
        <p:nvCxnSpPr>
          <p:cNvPr id="43" name="Straight Connector 42">
            <a:extLst>
              <a:ext uri="{FF2B5EF4-FFF2-40B4-BE49-F238E27FC236}">
                <a16:creationId xmlns:a16="http://schemas.microsoft.com/office/drawing/2014/main" id="{0BAD2D2F-90E5-384D-9994-9B67FD851B49}"/>
              </a:ext>
            </a:extLst>
          </p:cNvPr>
          <p:cNvCxnSpPr>
            <a:cxnSpLocks/>
          </p:cNvCxnSpPr>
          <p:nvPr userDrawn="1"/>
        </p:nvCxnSpPr>
        <p:spPr>
          <a:xfrm flipH="1">
            <a:off x="1356433" y="6148508"/>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355EC48-CCB3-3547-B606-7D1EE4E09797}"/>
              </a:ext>
            </a:extLst>
          </p:cNvPr>
          <p:cNvSpPr txBox="1"/>
          <p:nvPr userDrawn="1"/>
        </p:nvSpPr>
        <p:spPr>
          <a:xfrm>
            <a:off x="96037" y="3199931"/>
            <a:ext cx="1182768" cy="877163"/>
          </a:xfrm>
          <a:prstGeom prst="rect">
            <a:avLst/>
          </a:prstGeom>
          <a:noFill/>
        </p:spPr>
        <p:txBody>
          <a:bodyPr wrap="square" rtlCol="0">
            <a:spAutoFit/>
          </a:bodyPr>
          <a:lstStyle/>
          <a:p>
            <a:r>
              <a:rPr lang="en-US" sz="1700" b="1" dirty="0">
                <a:solidFill>
                  <a:srgbClr val="555555"/>
                </a:solidFill>
              </a:rPr>
              <a:t>Service Delivery &amp; Operations</a:t>
            </a:r>
          </a:p>
        </p:txBody>
      </p:sp>
      <p:sp>
        <p:nvSpPr>
          <p:cNvPr id="63" name="Rectangle 62" descr="Hierarchy Level 2 Item 3">
            <a:extLst>
              <a:ext uri="{FF2B5EF4-FFF2-40B4-BE49-F238E27FC236}">
                <a16:creationId xmlns:a16="http://schemas.microsoft.com/office/drawing/2014/main" id="{7281BDBA-CED4-BD47-A29A-FCD44667D1F1}"/>
              </a:ext>
            </a:extLst>
          </p:cNvPr>
          <p:cNvSpPr/>
          <p:nvPr userDrawn="1"/>
        </p:nvSpPr>
        <p:spPr>
          <a:xfrm>
            <a:off x="7231791" y="677066"/>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dirty="0">
                <a:solidFill>
                  <a:schemeClr val="bg1"/>
                </a:solidFill>
                <a:cs typeface="Arial" panose="020B0604020202020204" pitchFamily="34" charset="0"/>
              </a:rPr>
              <a:t>USNH/UNH CIO</a:t>
            </a:r>
          </a:p>
        </p:txBody>
      </p:sp>
      <p:sp>
        <p:nvSpPr>
          <p:cNvPr id="64" name="Rectangle 63" descr="Hierarchy Level 2 Item 3">
            <a:extLst>
              <a:ext uri="{FF2B5EF4-FFF2-40B4-BE49-F238E27FC236}">
                <a16:creationId xmlns:a16="http://schemas.microsoft.com/office/drawing/2014/main" id="{0772DD68-071D-B64C-8789-D578C2D07BAC}"/>
              </a:ext>
            </a:extLst>
          </p:cNvPr>
          <p:cNvSpPr/>
          <p:nvPr userDrawn="1"/>
        </p:nvSpPr>
        <p:spPr>
          <a:xfrm>
            <a:off x="6043433" y="1011411"/>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dirty="0">
                <a:solidFill>
                  <a:schemeClr val="bg1"/>
                </a:solidFill>
                <a:cs typeface="Arial" panose="020B0604020202020204" pitchFamily="34" charset="0"/>
              </a:rPr>
              <a:t>BSC</a:t>
            </a:r>
          </a:p>
        </p:txBody>
      </p:sp>
      <p:sp>
        <p:nvSpPr>
          <p:cNvPr id="65" name="Rectangle 64" descr="Hierarchy Level 2 Item 3">
            <a:extLst>
              <a:ext uri="{FF2B5EF4-FFF2-40B4-BE49-F238E27FC236}">
                <a16:creationId xmlns:a16="http://schemas.microsoft.com/office/drawing/2014/main" id="{171AB7D1-A6A0-134C-AA75-4916D2E410B8}"/>
              </a:ext>
            </a:extLst>
          </p:cNvPr>
          <p:cNvSpPr/>
          <p:nvPr userDrawn="1"/>
        </p:nvSpPr>
        <p:spPr>
          <a:xfrm>
            <a:off x="4629604" y="1011411"/>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dirty="0">
                <a:solidFill>
                  <a:schemeClr val="bg1"/>
                </a:solidFill>
                <a:cs typeface="Arial" panose="020B0604020202020204" pitchFamily="34" charset="0"/>
              </a:rPr>
              <a:t>Executive Assistant</a:t>
            </a:r>
          </a:p>
        </p:txBody>
      </p:sp>
      <p:cxnSp>
        <p:nvCxnSpPr>
          <p:cNvPr id="66" name="Straight Connector 65">
            <a:extLst>
              <a:ext uri="{FF2B5EF4-FFF2-40B4-BE49-F238E27FC236}">
                <a16:creationId xmlns:a16="http://schemas.microsoft.com/office/drawing/2014/main" id="{8FBC695D-0F5C-DE4C-A9FE-FE18C2CC5E37}"/>
              </a:ext>
            </a:extLst>
          </p:cNvPr>
          <p:cNvCxnSpPr>
            <a:cxnSpLocks/>
            <a:endCxn id="4" idx="1"/>
          </p:cNvCxnSpPr>
          <p:nvPr userDrawn="1"/>
        </p:nvCxnSpPr>
        <p:spPr>
          <a:xfrm>
            <a:off x="8422102" y="1112549"/>
            <a:ext cx="75000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84746B-4BFF-6446-9A60-5150176A39A7}"/>
              </a:ext>
            </a:extLst>
          </p:cNvPr>
          <p:cNvCxnSpPr>
            <a:cxnSpLocks/>
          </p:cNvCxnSpPr>
          <p:nvPr userDrawn="1"/>
        </p:nvCxnSpPr>
        <p:spPr>
          <a:xfrm flipV="1">
            <a:off x="8404602" y="1112109"/>
            <a:ext cx="0" cy="149736"/>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7B48E59-D2E9-F94F-BF32-794B63BB12B1}"/>
              </a:ext>
            </a:extLst>
          </p:cNvPr>
          <p:cNvCxnSpPr>
            <a:cxnSpLocks/>
            <a:endCxn id="63" idx="2"/>
          </p:cNvCxnSpPr>
          <p:nvPr userDrawn="1"/>
        </p:nvCxnSpPr>
        <p:spPr>
          <a:xfrm flipH="1" flipV="1">
            <a:off x="7917591" y="879342"/>
            <a:ext cx="6370" cy="518154"/>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E471531-3A71-BE42-BEA7-43037829C539}"/>
              </a:ext>
            </a:extLst>
          </p:cNvPr>
          <p:cNvCxnSpPr>
            <a:cxnSpLocks/>
          </p:cNvCxnSpPr>
          <p:nvPr userDrawn="1"/>
        </p:nvCxnSpPr>
        <p:spPr>
          <a:xfrm flipV="1">
            <a:off x="5315404" y="953703"/>
            <a:ext cx="4765285" cy="3623"/>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2" name="Title 1">
            <a:extLst>
              <a:ext uri="{FF2B5EF4-FFF2-40B4-BE49-F238E27FC236}">
                <a16:creationId xmlns:a16="http://schemas.microsoft.com/office/drawing/2014/main" id="{2D08C3FA-90CB-BE49-AA6B-86EAFEF126B5}"/>
              </a:ext>
            </a:extLst>
          </p:cNvPr>
          <p:cNvSpPr>
            <a:spLocks noGrp="1"/>
          </p:cNvSpPr>
          <p:nvPr>
            <p:ph type="title"/>
          </p:nvPr>
        </p:nvSpPr>
        <p:spPr>
          <a:xfrm>
            <a:off x="299720" y="1"/>
            <a:ext cx="10515600" cy="568960"/>
          </a:xfrm>
        </p:spPr>
        <p:txBody>
          <a:bodyPr>
            <a:normAutofit/>
          </a:bodyPr>
          <a:lstStyle>
            <a:lvl1pPr>
              <a:defRPr sz="3600">
                <a:solidFill>
                  <a:schemeClr val="bg1"/>
                </a:solidFill>
              </a:defRPr>
            </a:lvl1pPr>
          </a:lstStyle>
          <a:p>
            <a:r>
              <a:rPr lang="en-US" dirty="0"/>
              <a:t>Click to edit Master title style</a:t>
            </a:r>
          </a:p>
        </p:txBody>
      </p:sp>
      <p:cxnSp>
        <p:nvCxnSpPr>
          <p:cNvPr id="101" name="Straight Connector 100" descr="Connector Line">
            <a:extLst>
              <a:ext uri="{FF2B5EF4-FFF2-40B4-BE49-F238E27FC236}">
                <a16:creationId xmlns:a16="http://schemas.microsoft.com/office/drawing/2014/main" id="{736F8FD3-063B-8E4F-8C77-1503E9C3F394}"/>
              </a:ext>
            </a:extLst>
          </p:cNvPr>
          <p:cNvCxnSpPr>
            <a:cxnSpLocks/>
          </p:cNvCxnSpPr>
          <p:nvPr userDrawn="1"/>
        </p:nvCxnSpPr>
        <p:spPr>
          <a:xfrm flipH="1">
            <a:off x="3145227" y="2290017"/>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2" name="Rectangle 101">
            <a:extLst>
              <a:ext uri="{FF2B5EF4-FFF2-40B4-BE49-F238E27FC236}">
                <a16:creationId xmlns:a16="http://schemas.microsoft.com/office/drawing/2014/main" id="{12B10EEC-75E6-2440-AF47-DA3D69FAF992}"/>
              </a:ext>
            </a:extLst>
          </p:cNvPr>
          <p:cNvSpPr/>
          <p:nvPr userDrawn="1"/>
        </p:nvSpPr>
        <p:spPr>
          <a:xfrm>
            <a:off x="162950" y="627337"/>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3" name="Graphic 102" descr="Stop">
            <a:extLst>
              <a:ext uri="{FF2B5EF4-FFF2-40B4-BE49-F238E27FC236}">
                <a16:creationId xmlns:a16="http://schemas.microsoft.com/office/drawing/2014/main" id="{3F500000-F3B3-3C40-9378-EDD2DF5E460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276763" y="889959"/>
            <a:ext cx="137160" cy="137160"/>
          </a:xfrm>
          <a:prstGeom prst="rect">
            <a:avLst/>
          </a:prstGeom>
        </p:spPr>
      </p:pic>
      <p:pic>
        <p:nvPicPr>
          <p:cNvPr id="104" name="Graphic 103" descr="Stop">
            <a:extLst>
              <a:ext uri="{FF2B5EF4-FFF2-40B4-BE49-F238E27FC236}">
                <a16:creationId xmlns:a16="http://schemas.microsoft.com/office/drawing/2014/main" id="{7001BCF5-5705-AE49-8607-13F49E6BAFA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276763" y="1075908"/>
            <a:ext cx="137160" cy="137160"/>
          </a:xfrm>
          <a:prstGeom prst="rect">
            <a:avLst/>
          </a:prstGeom>
        </p:spPr>
      </p:pic>
      <p:pic>
        <p:nvPicPr>
          <p:cNvPr id="105" name="Graphic 104" descr="Stop">
            <a:extLst>
              <a:ext uri="{FF2B5EF4-FFF2-40B4-BE49-F238E27FC236}">
                <a16:creationId xmlns:a16="http://schemas.microsoft.com/office/drawing/2014/main" id="{31CACA0B-0A57-1045-9461-F10E5E6A405E}"/>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276763" y="1255332"/>
            <a:ext cx="137160" cy="137160"/>
          </a:xfrm>
          <a:prstGeom prst="rect">
            <a:avLst/>
          </a:prstGeom>
        </p:spPr>
      </p:pic>
      <p:pic>
        <p:nvPicPr>
          <p:cNvPr id="106" name="Graphic 105" descr="Stop">
            <a:extLst>
              <a:ext uri="{FF2B5EF4-FFF2-40B4-BE49-F238E27FC236}">
                <a16:creationId xmlns:a16="http://schemas.microsoft.com/office/drawing/2014/main" id="{6703B862-D8F5-DC4D-A359-A531F0E0AAA7}"/>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276763" y="1423710"/>
            <a:ext cx="137160" cy="137160"/>
          </a:xfrm>
          <a:prstGeom prst="rect">
            <a:avLst/>
          </a:prstGeom>
        </p:spPr>
      </p:pic>
      <p:pic>
        <p:nvPicPr>
          <p:cNvPr id="107" name="Graphic 106" descr="Stop">
            <a:extLst>
              <a:ext uri="{FF2B5EF4-FFF2-40B4-BE49-F238E27FC236}">
                <a16:creationId xmlns:a16="http://schemas.microsoft.com/office/drawing/2014/main" id="{3FFDA67F-161F-3F45-A7A5-2C6F1EE0343B}"/>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1104669" y="889959"/>
            <a:ext cx="137160" cy="137160"/>
          </a:xfrm>
          <a:prstGeom prst="rect">
            <a:avLst/>
          </a:prstGeom>
        </p:spPr>
      </p:pic>
      <p:pic>
        <p:nvPicPr>
          <p:cNvPr id="108" name="Graphic 107" descr="Stop">
            <a:extLst>
              <a:ext uri="{FF2B5EF4-FFF2-40B4-BE49-F238E27FC236}">
                <a16:creationId xmlns:a16="http://schemas.microsoft.com/office/drawing/2014/main" id="{A3D13B94-262A-9441-A1CA-BEA62B4F8DEA}"/>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04669" y="1075908"/>
            <a:ext cx="137160" cy="137160"/>
          </a:xfrm>
          <a:prstGeom prst="rect">
            <a:avLst/>
          </a:prstGeom>
        </p:spPr>
      </p:pic>
      <p:pic>
        <p:nvPicPr>
          <p:cNvPr id="109" name="Graphic 108" descr="Stop">
            <a:extLst>
              <a:ext uri="{FF2B5EF4-FFF2-40B4-BE49-F238E27FC236}">
                <a16:creationId xmlns:a16="http://schemas.microsoft.com/office/drawing/2014/main" id="{BDA7FB71-521D-2043-81D9-9E7B5D901BE7}"/>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1104669" y="1255332"/>
            <a:ext cx="137160" cy="137160"/>
          </a:xfrm>
          <a:prstGeom prst="rect">
            <a:avLst/>
          </a:prstGeom>
        </p:spPr>
      </p:pic>
      <p:pic>
        <p:nvPicPr>
          <p:cNvPr id="110" name="Graphic 109" descr="Stop">
            <a:extLst>
              <a:ext uri="{FF2B5EF4-FFF2-40B4-BE49-F238E27FC236}">
                <a16:creationId xmlns:a16="http://schemas.microsoft.com/office/drawing/2014/main" id="{47964325-BB2C-804F-9961-A6E7CEBD135E}"/>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104669" y="1423710"/>
            <a:ext cx="137160" cy="137160"/>
          </a:xfrm>
          <a:prstGeom prst="rect">
            <a:avLst/>
          </a:prstGeom>
        </p:spPr>
      </p:pic>
      <p:pic>
        <p:nvPicPr>
          <p:cNvPr id="111" name="Graphic 110" descr="Stop">
            <a:extLst>
              <a:ext uri="{FF2B5EF4-FFF2-40B4-BE49-F238E27FC236}">
                <a16:creationId xmlns:a16="http://schemas.microsoft.com/office/drawing/2014/main" id="{D6BBE5A0-C2DA-BC4D-956F-4EA3940B6A9A}"/>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990240" y="889959"/>
            <a:ext cx="137160" cy="137160"/>
          </a:xfrm>
          <a:prstGeom prst="rect">
            <a:avLst/>
          </a:prstGeom>
        </p:spPr>
      </p:pic>
      <p:pic>
        <p:nvPicPr>
          <p:cNvPr id="112" name="Graphic 111" descr="Stop">
            <a:extLst>
              <a:ext uri="{FF2B5EF4-FFF2-40B4-BE49-F238E27FC236}">
                <a16:creationId xmlns:a16="http://schemas.microsoft.com/office/drawing/2014/main" id="{54ABC30B-2536-E340-8593-B58DB311C119}"/>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1990240" y="1255332"/>
            <a:ext cx="137160" cy="137160"/>
          </a:xfrm>
          <a:prstGeom prst="rect">
            <a:avLst/>
          </a:prstGeom>
        </p:spPr>
      </p:pic>
      <p:pic>
        <p:nvPicPr>
          <p:cNvPr id="113" name="Graphic 112" descr="Stop">
            <a:extLst>
              <a:ext uri="{FF2B5EF4-FFF2-40B4-BE49-F238E27FC236}">
                <a16:creationId xmlns:a16="http://schemas.microsoft.com/office/drawing/2014/main" id="{8643445E-7650-FA4A-921B-5B948C437FD8}"/>
              </a:ext>
            </a:extLst>
          </p:cNvPr>
          <p:cNvPicPr>
            <a:picLocks noChangeAspect="1"/>
          </p:cNvPicPr>
          <p:nvPr userDrawn="1"/>
        </p:nvPicPr>
        <p:blipFill>
          <a:blip r:embed="rId22">
            <a:extLst>
              <a:ext uri="{96DAC541-7B7A-43D3-8B79-37D633B846F1}">
                <asvg:svgBlip xmlns:asvg="http://schemas.microsoft.com/office/drawing/2016/SVG/main" r:embed="rId23"/>
              </a:ext>
            </a:extLst>
          </a:blip>
          <a:srcRect/>
          <a:stretch/>
        </p:blipFill>
        <p:spPr>
          <a:xfrm>
            <a:off x="1990240" y="1423710"/>
            <a:ext cx="137160" cy="137160"/>
          </a:xfrm>
          <a:prstGeom prst="rect">
            <a:avLst/>
          </a:prstGeom>
        </p:spPr>
      </p:pic>
      <p:pic>
        <p:nvPicPr>
          <p:cNvPr id="114" name="Graphic 113" descr="Stop">
            <a:extLst>
              <a:ext uri="{FF2B5EF4-FFF2-40B4-BE49-F238E27FC236}">
                <a16:creationId xmlns:a16="http://schemas.microsoft.com/office/drawing/2014/main" id="{A07B34D8-01F9-544B-9AFE-0064277D246A}"/>
              </a:ext>
            </a:extLst>
          </p:cNvPr>
          <p:cNvPicPr>
            <a:picLocks noChangeAspect="1"/>
          </p:cNvPicPr>
          <p:nvPr userDrawn="1"/>
        </p:nvPicPr>
        <p:blipFill>
          <a:blip r:embed="rId24">
            <a:extLst>
              <a:ext uri="{96DAC541-7B7A-43D3-8B79-37D633B846F1}">
                <asvg:svgBlip xmlns:asvg="http://schemas.microsoft.com/office/drawing/2016/SVG/main" r:embed="rId25"/>
              </a:ext>
            </a:extLst>
          </a:blip>
          <a:srcRect/>
          <a:stretch/>
        </p:blipFill>
        <p:spPr>
          <a:xfrm>
            <a:off x="1990240" y="1075908"/>
            <a:ext cx="137160" cy="137160"/>
          </a:xfrm>
          <a:prstGeom prst="rect">
            <a:avLst/>
          </a:prstGeom>
        </p:spPr>
      </p:pic>
      <p:sp>
        <p:nvSpPr>
          <p:cNvPr id="115" name="TextBox 114">
            <a:extLst>
              <a:ext uri="{FF2B5EF4-FFF2-40B4-BE49-F238E27FC236}">
                <a16:creationId xmlns:a16="http://schemas.microsoft.com/office/drawing/2014/main" id="{081278F3-CD88-8C4D-9737-860DB06B3764}"/>
              </a:ext>
            </a:extLst>
          </p:cNvPr>
          <p:cNvSpPr txBox="1"/>
          <p:nvPr userDrawn="1"/>
        </p:nvSpPr>
        <p:spPr>
          <a:xfrm>
            <a:off x="486998" y="889303"/>
            <a:ext cx="198772"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GSC</a:t>
            </a:r>
          </a:p>
        </p:txBody>
      </p:sp>
      <p:sp>
        <p:nvSpPr>
          <p:cNvPr id="116" name="TextBox 115">
            <a:extLst>
              <a:ext uri="{FF2B5EF4-FFF2-40B4-BE49-F238E27FC236}">
                <a16:creationId xmlns:a16="http://schemas.microsoft.com/office/drawing/2014/main" id="{3424AAE4-5FFE-CD44-B704-A8A94C7252F9}"/>
              </a:ext>
            </a:extLst>
          </p:cNvPr>
          <p:cNvSpPr txBox="1"/>
          <p:nvPr userDrawn="1"/>
        </p:nvSpPr>
        <p:spPr>
          <a:xfrm>
            <a:off x="486998" y="1071392"/>
            <a:ext cx="184346"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KSC</a:t>
            </a:r>
          </a:p>
        </p:txBody>
      </p:sp>
      <p:sp>
        <p:nvSpPr>
          <p:cNvPr id="117" name="TextBox 116">
            <a:extLst>
              <a:ext uri="{FF2B5EF4-FFF2-40B4-BE49-F238E27FC236}">
                <a16:creationId xmlns:a16="http://schemas.microsoft.com/office/drawing/2014/main" id="{3D162CF5-3DF8-0347-8A45-5420FC3241BF}"/>
              </a:ext>
            </a:extLst>
          </p:cNvPr>
          <p:cNvSpPr txBox="1"/>
          <p:nvPr userDrawn="1"/>
        </p:nvSpPr>
        <p:spPr>
          <a:xfrm>
            <a:off x="486998" y="1250816"/>
            <a:ext cx="197170"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PSU</a:t>
            </a:r>
          </a:p>
        </p:txBody>
      </p:sp>
      <p:sp>
        <p:nvSpPr>
          <p:cNvPr id="118" name="TextBox 117">
            <a:extLst>
              <a:ext uri="{FF2B5EF4-FFF2-40B4-BE49-F238E27FC236}">
                <a16:creationId xmlns:a16="http://schemas.microsoft.com/office/drawing/2014/main" id="{2E747BA5-5159-6141-90C1-A4668E321C1C}"/>
              </a:ext>
            </a:extLst>
          </p:cNvPr>
          <p:cNvSpPr txBox="1"/>
          <p:nvPr userDrawn="1"/>
        </p:nvSpPr>
        <p:spPr>
          <a:xfrm>
            <a:off x="486998" y="1419194"/>
            <a:ext cx="485710"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Man</a:t>
            </a:r>
          </a:p>
        </p:txBody>
      </p:sp>
      <p:sp>
        <p:nvSpPr>
          <p:cNvPr id="119" name="TextBox 118">
            <a:extLst>
              <a:ext uri="{FF2B5EF4-FFF2-40B4-BE49-F238E27FC236}">
                <a16:creationId xmlns:a16="http://schemas.microsoft.com/office/drawing/2014/main" id="{EA16C540-F053-0446-B03B-2A38B89EC201}"/>
              </a:ext>
            </a:extLst>
          </p:cNvPr>
          <p:cNvSpPr txBox="1"/>
          <p:nvPr userDrawn="1"/>
        </p:nvSpPr>
        <p:spPr>
          <a:xfrm>
            <a:off x="1290191" y="889303"/>
            <a:ext cx="455253"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Law</a:t>
            </a:r>
          </a:p>
        </p:txBody>
      </p:sp>
      <p:sp>
        <p:nvSpPr>
          <p:cNvPr id="120" name="TextBox 119">
            <a:extLst>
              <a:ext uri="{FF2B5EF4-FFF2-40B4-BE49-F238E27FC236}">
                <a16:creationId xmlns:a16="http://schemas.microsoft.com/office/drawing/2014/main" id="{FC62CE6B-6BB4-084F-A7DA-5BB0D648F59A}"/>
              </a:ext>
            </a:extLst>
          </p:cNvPr>
          <p:cNvSpPr txBox="1"/>
          <p:nvPr userDrawn="1"/>
        </p:nvSpPr>
        <p:spPr>
          <a:xfrm>
            <a:off x="1298429" y="1071392"/>
            <a:ext cx="490519"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Cent</a:t>
            </a:r>
          </a:p>
        </p:txBody>
      </p:sp>
      <p:sp>
        <p:nvSpPr>
          <p:cNvPr id="121" name="TextBox 120">
            <a:extLst>
              <a:ext uri="{FF2B5EF4-FFF2-40B4-BE49-F238E27FC236}">
                <a16:creationId xmlns:a16="http://schemas.microsoft.com/office/drawing/2014/main" id="{288262A8-6823-C449-AB87-3421D9971EDE}"/>
              </a:ext>
            </a:extLst>
          </p:cNvPr>
          <p:cNvSpPr txBox="1"/>
          <p:nvPr userDrawn="1"/>
        </p:nvSpPr>
        <p:spPr>
          <a:xfrm>
            <a:off x="1290191" y="1250816"/>
            <a:ext cx="456856"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RCC</a:t>
            </a:r>
          </a:p>
        </p:txBody>
      </p:sp>
      <p:sp>
        <p:nvSpPr>
          <p:cNvPr id="122" name="TextBox 121">
            <a:extLst>
              <a:ext uri="{FF2B5EF4-FFF2-40B4-BE49-F238E27FC236}">
                <a16:creationId xmlns:a16="http://schemas.microsoft.com/office/drawing/2014/main" id="{50F2B728-1D67-0E47-8ABA-113D65FBB4C5}"/>
              </a:ext>
            </a:extLst>
          </p:cNvPr>
          <p:cNvSpPr txBox="1"/>
          <p:nvPr userDrawn="1"/>
        </p:nvSpPr>
        <p:spPr>
          <a:xfrm>
            <a:off x="1298429" y="1419194"/>
            <a:ext cx="389530"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AT</a:t>
            </a:r>
          </a:p>
        </p:txBody>
      </p:sp>
      <p:sp>
        <p:nvSpPr>
          <p:cNvPr id="123" name="TextBox 122">
            <a:extLst>
              <a:ext uri="{FF2B5EF4-FFF2-40B4-BE49-F238E27FC236}">
                <a16:creationId xmlns:a16="http://schemas.microsoft.com/office/drawing/2014/main" id="{A24C5C5A-412F-E148-918C-71388CF85A12}"/>
              </a:ext>
            </a:extLst>
          </p:cNvPr>
          <p:cNvSpPr txBox="1"/>
          <p:nvPr userDrawn="1"/>
        </p:nvSpPr>
        <p:spPr>
          <a:xfrm>
            <a:off x="2159288" y="889303"/>
            <a:ext cx="476092"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OBA</a:t>
            </a:r>
          </a:p>
        </p:txBody>
      </p:sp>
      <p:sp>
        <p:nvSpPr>
          <p:cNvPr id="124" name="TextBox 123">
            <a:extLst>
              <a:ext uri="{FF2B5EF4-FFF2-40B4-BE49-F238E27FC236}">
                <a16:creationId xmlns:a16="http://schemas.microsoft.com/office/drawing/2014/main" id="{FFED81B2-CA8E-A94E-B611-E6B02F3EA83A}"/>
              </a:ext>
            </a:extLst>
          </p:cNvPr>
          <p:cNvSpPr txBox="1"/>
          <p:nvPr userDrawn="1"/>
        </p:nvSpPr>
        <p:spPr>
          <a:xfrm>
            <a:off x="2167526" y="1250816"/>
            <a:ext cx="609141"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USNH Office</a:t>
            </a:r>
          </a:p>
        </p:txBody>
      </p:sp>
      <p:sp>
        <p:nvSpPr>
          <p:cNvPr id="125" name="TextBox 124">
            <a:extLst>
              <a:ext uri="{FF2B5EF4-FFF2-40B4-BE49-F238E27FC236}">
                <a16:creationId xmlns:a16="http://schemas.microsoft.com/office/drawing/2014/main" id="{FF50A167-D74D-254C-BB1A-635D73341ADE}"/>
              </a:ext>
            </a:extLst>
          </p:cNvPr>
          <p:cNvSpPr txBox="1"/>
          <p:nvPr userDrawn="1"/>
        </p:nvSpPr>
        <p:spPr>
          <a:xfrm>
            <a:off x="2159288" y="1419194"/>
            <a:ext cx="1110882"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Other/Unaccounted IT</a:t>
            </a:r>
          </a:p>
        </p:txBody>
      </p:sp>
      <p:sp>
        <p:nvSpPr>
          <p:cNvPr id="126" name="TextBox 125">
            <a:extLst>
              <a:ext uri="{FF2B5EF4-FFF2-40B4-BE49-F238E27FC236}">
                <a16:creationId xmlns:a16="http://schemas.microsoft.com/office/drawing/2014/main" id="{52E7F236-980B-414A-9EC4-7EC125C40D62}"/>
              </a:ext>
            </a:extLst>
          </p:cNvPr>
          <p:cNvSpPr txBox="1"/>
          <p:nvPr userDrawn="1"/>
        </p:nvSpPr>
        <p:spPr>
          <a:xfrm>
            <a:off x="2167526" y="1071392"/>
            <a:ext cx="682879" cy="146194"/>
          </a:xfrm>
          <a:prstGeom prst="rect">
            <a:avLst/>
          </a:prstGeom>
          <a:noFill/>
        </p:spPr>
        <p:txBody>
          <a:bodyPr wrap="none" lIns="0" tIns="0" rIns="0" bIns="0" rtlCol="0" anchor="ctr" anchorCtr="0">
            <a:spAutoFit/>
          </a:bodyPr>
          <a:lstStyle/>
          <a:p>
            <a:r>
              <a:rPr lang="en-US" sz="950" dirty="0">
                <a:solidFill>
                  <a:schemeClr val="tx1">
                    <a:lumMod val="65000"/>
                    <a:lumOff val="35000"/>
                  </a:schemeClr>
                </a:solidFill>
              </a:rPr>
              <a:t>UNH Facilities</a:t>
            </a:r>
          </a:p>
        </p:txBody>
      </p:sp>
      <p:sp>
        <p:nvSpPr>
          <p:cNvPr id="127" name="TextBox 126">
            <a:extLst>
              <a:ext uri="{FF2B5EF4-FFF2-40B4-BE49-F238E27FC236}">
                <a16:creationId xmlns:a16="http://schemas.microsoft.com/office/drawing/2014/main" id="{001B4426-1C48-164A-A7AD-498D483D2BF5}"/>
              </a:ext>
            </a:extLst>
          </p:cNvPr>
          <p:cNvSpPr txBox="1"/>
          <p:nvPr userDrawn="1"/>
        </p:nvSpPr>
        <p:spPr>
          <a:xfrm>
            <a:off x="301643" y="691328"/>
            <a:ext cx="1359346" cy="138499"/>
          </a:xfrm>
          <a:prstGeom prst="rect">
            <a:avLst/>
          </a:prstGeom>
          <a:noFill/>
        </p:spPr>
        <p:txBody>
          <a:bodyPr wrap="none" lIns="0" tIns="0" rIns="0" bIns="0" rtlCol="0" anchor="ctr" anchorCtr="0">
            <a:spAutoFit/>
          </a:bodyPr>
          <a:lstStyle/>
          <a:p>
            <a:r>
              <a:rPr lang="en-US" sz="900" b="1" dirty="0">
                <a:solidFill>
                  <a:schemeClr val="tx1">
                    <a:lumMod val="65000"/>
                    <a:lumOff val="35000"/>
                  </a:schemeClr>
                </a:solidFill>
              </a:rPr>
              <a:t>Function Performed (by org)</a:t>
            </a:r>
          </a:p>
        </p:txBody>
      </p:sp>
      <p:cxnSp>
        <p:nvCxnSpPr>
          <p:cNvPr id="128" name="Straight Connector 127">
            <a:extLst>
              <a:ext uri="{FF2B5EF4-FFF2-40B4-BE49-F238E27FC236}">
                <a16:creationId xmlns:a16="http://schemas.microsoft.com/office/drawing/2014/main" id="{94FB3682-164E-9145-98D7-4438101018EA}"/>
              </a:ext>
            </a:extLst>
          </p:cNvPr>
          <p:cNvCxnSpPr>
            <a:cxnSpLocks/>
          </p:cNvCxnSpPr>
          <p:nvPr userDrawn="1"/>
        </p:nvCxnSpPr>
        <p:spPr>
          <a:xfrm>
            <a:off x="1353407" y="1795345"/>
            <a:ext cx="2339800"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01EABC2D-93F1-1746-8BF1-23D9380E8461}"/>
              </a:ext>
            </a:extLst>
          </p:cNvPr>
          <p:cNvSpPr txBox="1"/>
          <p:nvPr userDrawn="1"/>
        </p:nvSpPr>
        <p:spPr>
          <a:xfrm>
            <a:off x="3662437" y="577389"/>
            <a:ext cx="2130967" cy="353943"/>
          </a:xfrm>
          <a:prstGeom prst="rect">
            <a:avLst/>
          </a:prstGeom>
          <a:noFill/>
        </p:spPr>
        <p:txBody>
          <a:bodyPr wrap="square" rtlCol="0">
            <a:spAutoFit/>
          </a:bodyPr>
          <a:lstStyle/>
          <a:p>
            <a:r>
              <a:rPr lang="en-US" sz="1700" b="1" dirty="0">
                <a:solidFill>
                  <a:srgbClr val="555555"/>
                </a:solidFill>
              </a:rPr>
              <a:t>Service Orchestration</a:t>
            </a:r>
          </a:p>
        </p:txBody>
      </p:sp>
      <p:sp>
        <p:nvSpPr>
          <p:cNvPr id="138" name="Rectangle 137" descr="Hierarchy Level 2 Item 1">
            <a:extLst>
              <a:ext uri="{FF2B5EF4-FFF2-40B4-BE49-F238E27FC236}">
                <a16:creationId xmlns:a16="http://schemas.microsoft.com/office/drawing/2014/main" id="{98891217-1027-5F42-8EE0-1F604F40FA98}"/>
              </a:ext>
            </a:extLst>
          </p:cNvPr>
          <p:cNvSpPr/>
          <p:nvPr userDrawn="1"/>
        </p:nvSpPr>
        <p:spPr>
          <a:xfrm>
            <a:off x="1514190" y="228639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39" name="Rectangle 138" descr="Hierarchy Level 2 Item 1">
            <a:extLst>
              <a:ext uri="{FF2B5EF4-FFF2-40B4-BE49-F238E27FC236}">
                <a16:creationId xmlns:a16="http://schemas.microsoft.com/office/drawing/2014/main" id="{BC57F38C-2098-BB4B-B964-16B6E44741B4}"/>
              </a:ext>
            </a:extLst>
          </p:cNvPr>
          <p:cNvSpPr/>
          <p:nvPr userDrawn="1"/>
        </p:nvSpPr>
        <p:spPr>
          <a:xfrm>
            <a:off x="1514190" y="2619150"/>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0" name="Rectangle 139" descr="Hierarchy Level 2 Item 1">
            <a:extLst>
              <a:ext uri="{FF2B5EF4-FFF2-40B4-BE49-F238E27FC236}">
                <a16:creationId xmlns:a16="http://schemas.microsoft.com/office/drawing/2014/main" id="{3C68E879-46E2-FB42-A5D4-7FAC4F322006}"/>
              </a:ext>
            </a:extLst>
          </p:cNvPr>
          <p:cNvSpPr/>
          <p:nvPr userDrawn="1"/>
        </p:nvSpPr>
        <p:spPr>
          <a:xfrm>
            <a:off x="1514190" y="2951906"/>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1" name="Rectangle 140" descr="Hierarchy Level 2 Item 1">
            <a:extLst>
              <a:ext uri="{FF2B5EF4-FFF2-40B4-BE49-F238E27FC236}">
                <a16:creationId xmlns:a16="http://schemas.microsoft.com/office/drawing/2014/main" id="{2A02BB8D-E883-084F-B49F-9DB3944DA592}"/>
              </a:ext>
            </a:extLst>
          </p:cNvPr>
          <p:cNvSpPr/>
          <p:nvPr userDrawn="1"/>
        </p:nvSpPr>
        <p:spPr>
          <a:xfrm>
            <a:off x="1514190" y="3284662"/>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2" name="Rectangle 141" descr="Hierarchy Level 2 Item 1">
            <a:extLst>
              <a:ext uri="{FF2B5EF4-FFF2-40B4-BE49-F238E27FC236}">
                <a16:creationId xmlns:a16="http://schemas.microsoft.com/office/drawing/2014/main" id="{FD3DC681-71F5-404E-A7CC-AFAA4999CA6F}"/>
              </a:ext>
            </a:extLst>
          </p:cNvPr>
          <p:cNvSpPr/>
          <p:nvPr userDrawn="1"/>
        </p:nvSpPr>
        <p:spPr>
          <a:xfrm>
            <a:off x="1514190" y="361741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3" name="Rectangle 142" descr="Hierarchy Level 2 Item 1">
            <a:extLst>
              <a:ext uri="{FF2B5EF4-FFF2-40B4-BE49-F238E27FC236}">
                <a16:creationId xmlns:a16="http://schemas.microsoft.com/office/drawing/2014/main" id="{42841F1D-2ACD-1742-A06B-DEA613C553E1}"/>
              </a:ext>
            </a:extLst>
          </p:cNvPr>
          <p:cNvSpPr/>
          <p:nvPr userDrawn="1"/>
        </p:nvSpPr>
        <p:spPr>
          <a:xfrm>
            <a:off x="1514190" y="395017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4" name="Rectangle 143" descr="Hierarchy Level 2 Item 1">
            <a:extLst>
              <a:ext uri="{FF2B5EF4-FFF2-40B4-BE49-F238E27FC236}">
                <a16:creationId xmlns:a16="http://schemas.microsoft.com/office/drawing/2014/main" id="{FFF4A25C-323D-C34E-ACC8-F524F4322638}"/>
              </a:ext>
            </a:extLst>
          </p:cNvPr>
          <p:cNvSpPr/>
          <p:nvPr userDrawn="1"/>
        </p:nvSpPr>
        <p:spPr>
          <a:xfrm>
            <a:off x="1514190" y="4282930"/>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5" name="Rectangle 144" descr="Hierarchy Level 2 Item 1">
            <a:extLst>
              <a:ext uri="{FF2B5EF4-FFF2-40B4-BE49-F238E27FC236}">
                <a16:creationId xmlns:a16="http://schemas.microsoft.com/office/drawing/2014/main" id="{FB441C02-9A6A-F749-AF98-C668A9D8E266}"/>
              </a:ext>
            </a:extLst>
          </p:cNvPr>
          <p:cNvSpPr/>
          <p:nvPr userDrawn="1"/>
        </p:nvSpPr>
        <p:spPr>
          <a:xfrm>
            <a:off x="1514190" y="4615686"/>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6" name="Rectangle 145" descr="Hierarchy Level 2 Item 1">
            <a:extLst>
              <a:ext uri="{FF2B5EF4-FFF2-40B4-BE49-F238E27FC236}">
                <a16:creationId xmlns:a16="http://schemas.microsoft.com/office/drawing/2014/main" id="{67E50EF0-23CD-F04E-8498-2AEA354B83F7}"/>
              </a:ext>
            </a:extLst>
          </p:cNvPr>
          <p:cNvSpPr/>
          <p:nvPr userDrawn="1"/>
        </p:nvSpPr>
        <p:spPr>
          <a:xfrm>
            <a:off x="1514190" y="4948442"/>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7" name="Rectangle 146" descr="Hierarchy Level 2 Item 1">
            <a:extLst>
              <a:ext uri="{FF2B5EF4-FFF2-40B4-BE49-F238E27FC236}">
                <a16:creationId xmlns:a16="http://schemas.microsoft.com/office/drawing/2014/main" id="{B1A7010A-C62C-7441-A14F-A03617F9CB45}"/>
              </a:ext>
            </a:extLst>
          </p:cNvPr>
          <p:cNvSpPr/>
          <p:nvPr userDrawn="1"/>
        </p:nvSpPr>
        <p:spPr>
          <a:xfrm>
            <a:off x="1514190" y="528119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8" name="Rectangle 147" descr="Hierarchy Level 2 Item 1">
            <a:extLst>
              <a:ext uri="{FF2B5EF4-FFF2-40B4-BE49-F238E27FC236}">
                <a16:creationId xmlns:a16="http://schemas.microsoft.com/office/drawing/2014/main" id="{537973BC-2ABA-AB40-815A-6D42CF4A5AE7}"/>
              </a:ext>
            </a:extLst>
          </p:cNvPr>
          <p:cNvSpPr/>
          <p:nvPr userDrawn="1"/>
        </p:nvSpPr>
        <p:spPr>
          <a:xfrm>
            <a:off x="1514190" y="561395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
        <p:nvSpPr>
          <p:cNvPr id="149" name="Rectangle 148" descr="Hierarchy Level 2 Item 1">
            <a:extLst>
              <a:ext uri="{FF2B5EF4-FFF2-40B4-BE49-F238E27FC236}">
                <a16:creationId xmlns:a16="http://schemas.microsoft.com/office/drawing/2014/main" id="{3D228745-AF58-974D-8F95-047ED8E2B280}"/>
              </a:ext>
            </a:extLst>
          </p:cNvPr>
          <p:cNvSpPr/>
          <p:nvPr userDrawn="1"/>
        </p:nvSpPr>
        <p:spPr>
          <a:xfrm>
            <a:off x="1514190" y="5952353"/>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dirty="0">
              <a:solidFill>
                <a:prstClr val="black"/>
              </a:solidFill>
              <a:cs typeface="Arial" panose="020B0604020202020204" pitchFamily="34" charset="0"/>
            </a:endParaRPr>
          </a:p>
        </p:txBody>
      </p:sp>
    </p:spTree>
    <p:extLst>
      <p:ext uri="{BB962C8B-B14F-4D97-AF65-F5344CB8AC3E}">
        <p14:creationId xmlns:p14="http://schemas.microsoft.com/office/powerpoint/2010/main" val="16138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2E61-4434-AE49-9103-21BED9DADC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1AF017A-B7F4-A043-AECD-F6EF35421E26}"/>
              </a:ext>
            </a:extLst>
          </p:cNvPr>
          <p:cNvSpPr>
            <a:spLocks noGrp="1"/>
          </p:cNvSpPr>
          <p:nvPr>
            <p:ph type="sldNum" sz="quarter" idx="10"/>
          </p:nvPr>
        </p:nvSpPr>
        <p:spPr/>
        <p:txBody>
          <a:bodyPr/>
          <a:lstStyle/>
          <a:p>
            <a:fld id="{39359E56-393B-0F4A-8325-686F5E4C81FA}" type="slidenum">
              <a:rPr lang="en-US" smtClean="0"/>
              <a:t>‹#›</a:t>
            </a:fld>
            <a:endParaRPr lang="en-US" dirty="0"/>
          </a:p>
        </p:txBody>
      </p:sp>
      <p:cxnSp>
        <p:nvCxnSpPr>
          <p:cNvPr id="4" name="Straight Connector 3" descr="Connector Line">
            <a:extLst>
              <a:ext uri="{FF2B5EF4-FFF2-40B4-BE49-F238E27FC236}">
                <a16:creationId xmlns:a16="http://schemas.microsoft.com/office/drawing/2014/main" id="{6DDE7901-AF00-2A40-9B69-8F4F2579343E}"/>
              </a:ext>
            </a:extLst>
          </p:cNvPr>
          <p:cNvCxnSpPr>
            <a:cxnSpLocks/>
          </p:cNvCxnSpPr>
          <p:nvPr userDrawn="1"/>
        </p:nvCxnSpPr>
        <p:spPr>
          <a:xfrm flipH="1">
            <a:off x="4142005" y="2824818"/>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5FD4B7E-CEC0-5247-82EF-2BE8CA424423}"/>
              </a:ext>
            </a:extLst>
          </p:cNvPr>
          <p:cNvSpPr/>
          <p:nvPr userDrawn="1"/>
        </p:nvSpPr>
        <p:spPr>
          <a:xfrm>
            <a:off x="1087394" y="2324080"/>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Male profile">
            <a:extLst>
              <a:ext uri="{FF2B5EF4-FFF2-40B4-BE49-F238E27FC236}">
                <a16:creationId xmlns:a16="http://schemas.microsoft.com/office/drawing/2014/main" id="{04287108-45B0-9D41-8889-613B28505BE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01207" y="2586702"/>
            <a:ext cx="137160" cy="137160"/>
          </a:xfrm>
          <a:prstGeom prst="rect">
            <a:avLst/>
          </a:prstGeom>
        </p:spPr>
      </p:pic>
      <p:pic>
        <p:nvPicPr>
          <p:cNvPr id="7" name="Graphic 6" descr="Male profile">
            <a:extLst>
              <a:ext uri="{FF2B5EF4-FFF2-40B4-BE49-F238E27FC236}">
                <a16:creationId xmlns:a16="http://schemas.microsoft.com/office/drawing/2014/main" id="{A7864766-6A21-DA48-A074-EE703EF88E4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201207" y="2772651"/>
            <a:ext cx="137160" cy="137160"/>
          </a:xfrm>
          <a:prstGeom prst="rect">
            <a:avLst/>
          </a:prstGeom>
        </p:spPr>
      </p:pic>
      <p:pic>
        <p:nvPicPr>
          <p:cNvPr id="8" name="Graphic 7" descr="Male profile">
            <a:extLst>
              <a:ext uri="{FF2B5EF4-FFF2-40B4-BE49-F238E27FC236}">
                <a16:creationId xmlns:a16="http://schemas.microsoft.com/office/drawing/2014/main" id="{E9051EAB-5843-404B-B7DA-A99D985AB2A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201207" y="2952075"/>
            <a:ext cx="137160" cy="137160"/>
          </a:xfrm>
          <a:prstGeom prst="rect">
            <a:avLst/>
          </a:prstGeom>
        </p:spPr>
      </p:pic>
      <p:pic>
        <p:nvPicPr>
          <p:cNvPr id="9" name="Graphic 8" descr="Male profile">
            <a:extLst>
              <a:ext uri="{FF2B5EF4-FFF2-40B4-BE49-F238E27FC236}">
                <a16:creationId xmlns:a16="http://schemas.microsoft.com/office/drawing/2014/main" id="{15F4DD27-1FE3-D641-AD81-5CE7E0341CEF}"/>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1201207" y="3120453"/>
            <a:ext cx="137160" cy="137160"/>
          </a:xfrm>
          <a:prstGeom prst="rect">
            <a:avLst/>
          </a:prstGeom>
        </p:spPr>
      </p:pic>
      <p:pic>
        <p:nvPicPr>
          <p:cNvPr id="10" name="Graphic 9" descr="Male profile">
            <a:extLst>
              <a:ext uri="{FF2B5EF4-FFF2-40B4-BE49-F238E27FC236}">
                <a16:creationId xmlns:a16="http://schemas.microsoft.com/office/drawing/2014/main" id="{FDB820DB-C3F0-6A42-AA59-BB2579F4BAF0}"/>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2029113" y="2586702"/>
            <a:ext cx="137160" cy="137160"/>
          </a:xfrm>
          <a:prstGeom prst="rect">
            <a:avLst/>
          </a:prstGeom>
        </p:spPr>
      </p:pic>
      <p:pic>
        <p:nvPicPr>
          <p:cNvPr id="11" name="Graphic 10" descr="Male profile">
            <a:extLst>
              <a:ext uri="{FF2B5EF4-FFF2-40B4-BE49-F238E27FC236}">
                <a16:creationId xmlns:a16="http://schemas.microsoft.com/office/drawing/2014/main" id="{BA0D1199-269A-F747-898A-1D215A854C1E}"/>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2029113" y="2772651"/>
            <a:ext cx="137160" cy="137160"/>
          </a:xfrm>
          <a:prstGeom prst="rect">
            <a:avLst/>
          </a:prstGeom>
        </p:spPr>
      </p:pic>
      <p:pic>
        <p:nvPicPr>
          <p:cNvPr id="12" name="Graphic 11" descr="Male profile">
            <a:extLst>
              <a:ext uri="{FF2B5EF4-FFF2-40B4-BE49-F238E27FC236}">
                <a16:creationId xmlns:a16="http://schemas.microsoft.com/office/drawing/2014/main" id="{2E74AD0C-8F6B-8D4F-8176-73EE993DFA8C}"/>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2029113" y="2952075"/>
            <a:ext cx="137160" cy="137160"/>
          </a:xfrm>
          <a:prstGeom prst="rect">
            <a:avLst/>
          </a:prstGeom>
        </p:spPr>
      </p:pic>
      <p:pic>
        <p:nvPicPr>
          <p:cNvPr id="13" name="Graphic 12" descr="Male profile">
            <a:extLst>
              <a:ext uri="{FF2B5EF4-FFF2-40B4-BE49-F238E27FC236}">
                <a16:creationId xmlns:a16="http://schemas.microsoft.com/office/drawing/2014/main" id="{21D36333-E762-C644-8B0A-9A844E187AE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029113" y="3120453"/>
            <a:ext cx="137160" cy="137160"/>
          </a:xfrm>
          <a:prstGeom prst="rect">
            <a:avLst/>
          </a:prstGeom>
        </p:spPr>
      </p:pic>
      <p:pic>
        <p:nvPicPr>
          <p:cNvPr id="14" name="Graphic 13" descr="Male profile">
            <a:extLst>
              <a:ext uri="{FF2B5EF4-FFF2-40B4-BE49-F238E27FC236}">
                <a16:creationId xmlns:a16="http://schemas.microsoft.com/office/drawing/2014/main" id="{092F8C09-0878-AC49-9F83-594DF579F6A0}"/>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2914684" y="2586702"/>
            <a:ext cx="137160" cy="137160"/>
          </a:xfrm>
          <a:prstGeom prst="rect">
            <a:avLst/>
          </a:prstGeom>
        </p:spPr>
      </p:pic>
      <p:pic>
        <p:nvPicPr>
          <p:cNvPr id="15" name="Graphic 14" descr="Male profile">
            <a:extLst>
              <a:ext uri="{FF2B5EF4-FFF2-40B4-BE49-F238E27FC236}">
                <a16:creationId xmlns:a16="http://schemas.microsoft.com/office/drawing/2014/main" id="{834D511D-E034-D94A-8DF6-4512CF163C80}"/>
              </a:ext>
            </a:extLst>
          </p:cNvPr>
          <p:cNvPicPr>
            <a:picLocks noChangeAspect="1"/>
          </p:cNvPicPr>
          <p:nvPr userDrawn="1"/>
        </p:nvPicPr>
        <p:blipFill>
          <a:blip r:embed="rId20">
            <a:extLst>
              <a:ext uri="{96DAC541-7B7A-43D3-8B79-37D633B846F1}">
                <asvg:svgBlip xmlns:asvg="http://schemas.microsoft.com/office/drawing/2016/SVG/main" r:embed="rId21"/>
              </a:ext>
            </a:extLst>
          </a:blip>
          <a:stretch>
            <a:fillRect/>
          </a:stretch>
        </p:blipFill>
        <p:spPr>
          <a:xfrm>
            <a:off x="2914684" y="2952075"/>
            <a:ext cx="137160" cy="137160"/>
          </a:xfrm>
          <a:prstGeom prst="rect">
            <a:avLst/>
          </a:prstGeom>
        </p:spPr>
      </p:pic>
      <p:pic>
        <p:nvPicPr>
          <p:cNvPr id="16" name="Graphic 15" descr="Male profile">
            <a:extLst>
              <a:ext uri="{FF2B5EF4-FFF2-40B4-BE49-F238E27FC236}">
                <a16:creationId xmlns:a16="http://schemas.microsoft.com/office/drawing/2014/main" id="{6A72CDA2-9735-2944-A45E-B56B2C1A7B62}"/>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2914684" y="3120453"/>
            <a:ext cx="137160" cy="137160"/>
          </a:xfrm>
          <a:prstGeom prst="rect">
            <a:avLst/>
          </a:prstGeom>
        </p:spPr>
      </p:pic>
      <p:pic>
        <p:nvPicPr>
          <p:cNvPr id="17" name="Graphic 16" descr="Male profile">
            <a:extLst>
              <a:ext uri="{FF2B5EF4-FFF2-40B4-BE49-F238E27FC236}">
                <a16:creationId xmlns:a16="http://schemas.microsoft.com/office/drawing/2014/main" id="{5A7D4CA7-B5B2-214E-9CA9-422F3BD9843D}"/>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2914684" y="2772651"/>
            <a:ext cx="137160" cy="137160"/>
          </a:xfrm>
          <a:prstGeom prst="rect">
            <a:avLst/>
          </a:prstGeom>
        </p:spPr>
      </p:pic>
      <p:sp>
        <p:nvSpPr>
          <p:cNvPr id="18" name="TextBox 17">
            <a:extLst>
              <a:ext uri="{FF2B5EF4-FFF2-40B4-BE49-F238E27FC236}">
                <a16:creationId xmlns:a16="http://schemas.microsoft.com/office/drawing/2014/main" id="{9E154030-3790-8C43-9DDD-1B0A1D504672}"/>
              </a:ext>
            </a:extLst>
          </p:cNvPr>
          <p:cNvSpPr txBox="1"/>
          <p:nvPr userDrawn="1"/>
        </p:nvSpPr>
        <p:spPr>
          <a:xfrm>
            <a:off x="1411442" y="2589893"/>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GSC</a:t>
            </a:r>
          </a:p>
        </p:txBody>
      </p:sp>
      <p:sp>
        <p:nvSpPr>
          <p:cNvPr id="19" name="TextBox 18">
            <a:extLst>
              <a:ext uri="{FF2B5EF4-FFF2-40B4-BE49-F238E27FC236}">
                <a16:creationId xmlns:a16="http://schemas.microsoft.com/office/drawing/2014/main" id="{8221B05B-C83B-BB4E-94D5-8E8F11572FAF}"/>
              </a:ext>
            </a:extLst>
          </p:cNvPr>
          <p:cNvSpPr txBox="1"/>
          <p:nvPr userDrawn="1"/>
        </p:nvSpPr>
        <p:spPr>
          <a:xfrm>
            <a:off x="1411442" y="2771982"/>
            <a:ext cx="173124"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KSC</a:t>
            </a:r>
          </a:p>
        </p:txBody>
      </p:sp>
      <p:sp>
        <p:nvSpPr>
          <p:cNvPr id="20" name="TextBox 19">
            <a:extLst>
              <a:ext uri="{FF2B5EF4-FFF2-40B4-BE49-F238E27FC236}">
                <a16:creationId xmlns:a16="http://schemas.microsoft.com/office/drawing/2014/main" id="{1E7199DE-09ED-9B47-8ED5-B60BD93B2DB2}"/>
              </a:ext>
            </a:extLst>
          </p:cNvPr>
          <p:cNvSpPr txBox="1"/>
          <p:nvPr userDrawn="1"/>
        </p:nvSpPr>
        <p:spPr>
          <a:xfrm>
            <a:off x="1411442" y="2951406"/>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PSU</a:t>
            </a:r>
          </a:p>
        </p:txBody>
      </p:sp>
      <p:sp>
        <p:nvSpPr>
          <p:cNvPr id="21" name="TextBox 20">
            <a:extLst>
              <a:ext uri="{FF2B5EF4-FFF2-40B4-BE49-F238E27FC236}">
                <a16:creationId xmlns:a16="http://schemas.microsoft.com/office/drawing/2014/main" id="{876A9E99-7B9C-0145-92B0-6A41CBA31D0F}"/>
              </a:ext>
            </a:extLst>
          </p:cNvPr>
          <p:cNvSpPr txBox="1"/>
          <p:nvPr userDrawn="1"/>
        </p:nvSpPr>
        <p:spPr>
          <a:xfrm>
            <a:off x="1411442" y="3119784"/>
            <a:ext cx="460062"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Man</a:t>
            </a:r>
          </a:p>
        </p:txBody>
      </p:sp>
      <p:sp>
        <p:nvSpPr>
          <p:cNvPr id="22" name="TextBox 21">
            <a:extLst>
              <a:ext uri="{FF2B5EF4-FFF2-40B4-BE49-F238E27FC236}">
                <a16:creationId xmlns:a16="http://schemas.microsoft.com/office/drawing/2014/main" id="{4A4DB761-9F2A-3A42-8FF6-73E5F4F62748}"/>
              </a:ext>
            </a:extLst>
          </p:cNvPr>
          <p:cNvSpPr txBox="1"/>
          <p:nvPr userDrawn="1"/>
        </p:nvSpPr>
        <p:spPr>
          <a:xfrm>
            <a:off x="2214635" y="2589893"/>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Law</a:t>
            </a:r>
          </a:p>
        </p:txBody>
      </p:sp>
      <p:sp>
        <p:nvSpPr>
          <p:cNvPr id="23" name="TextBox 22">
            <a:extLst>
              <a:ext uri="{FF2B5EF4-FFF2-40B4-BE49-F238E27FC236}">
                <a16:creationId xmlns:a16="http://schemas.microsoft.com/office/drawing/2014/main" id="{A600E6B9-59F7-5145-897B-FB3AD5DD35A3}"/>
              </a:ext>
            </a:extLst>
          </p:cNvPr>
          <p:cNvSpPr txBox="1"/>
          <p:nvPr userDrawn="1"/>
        </p:nvSpPr>
        <p:spPr>
          <a:xfrm>
            <a:off x="2222873" y="2771982"/>
            <a:ext cx="46326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Cent</a:t>
            </a:r>
          </a:p>
        </p:txBody>
      </p:sp>
      <p:sp>
        <p:nvSpPr>
          <p:cNvPr id="24" name="TextBox 23">
            <a:extLst>
              <a:ext uri="{FF2B5EF4-FFF2-40B4-BE49-F238E27FC236}">
                <a16:creationId xmlns:a16="http://schemas.microsoft.com/office/drawing/2014/main" id="{927F356E-C6D6-1348-B8BA-87B6DD8914E6}"/>
              </a:ext>
            </a:extLst>
          </p:cNvPr>
          <p:cNvSpPr txBox="1"/>
          <p:nvPr userDrawn="1"/>
        </p:nvSpPr>
        <p:spPr>
          <a:xfrm>
            <a:off x="2214635" y="2951406"/>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RCC</a:t>
            </a:r>
          </a:p>
        </p:txBody>
      </p:sp>
      <p:sp>
        <p:nvSpPr>
          <p:cNvPr id="25" name="TextBox 24">
            <a:extLst>
              <a:ext uri="{FF2B5EF4-FFF2-40B4-BE49-F238E27FC236}">
                <a16:creationId xmlns:a16="http://schemas.microsoft.com/office/drawing/2014/main" id="{7F19AAE8-0ABF-BF43-BC9B-E52E48B1D72E}"/>
              </a:ext>
            </a:extLst>
          </p:cNvPr>
          <p:cNvSpPr txBox="1"/>
          <p:nvPr userDrawn="1"/>
        </p:nvSpPr>
        <p:spPr>
          <a:xfrm>
            <a:off x="2222873" y="3119784"/>
            <a:ext cx="368691"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AT</a:t>
            </a:r>
          </a:p>
        </p:txBody>
      </p:sp>
      <p:sp>
        <p:nvSpPr>
          <p:cNvPr id="26" name="TextBox 25">
            <a:extLst>
              <a:ext uri="{FF2B5EF4-FFF2-40B4-BE49-F238E27FC236}">
                <a16:creationId xmlns:a16="http://schemas.microsoft.com/office/drawing/2014/main" id="{D4667158-4DE0-644D-A9A9-B54A8E49CD07}"/>
              </a:ext>
            </a:extLst>
          </p:cNvPr>
          <p:cNvSpPr txBox="1"/>
          <p:nvPr userDrawn="1"/>
        </p:nvSpPr>
        <p:spPr>
          <a:xfrm>
            <a:off x="3083732" y="2589893"/>
            <a:ext cx="452047"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OBA</a:t>
            </a:r>
          </a:p>
        </p:txBody>
      </p:sp>
      <p:sp>
        <p:nvSpPr>
          <p:cNvPr id="27" name="TextBox 26">
            <a:extLst>
              <a:ext uri="{FF2B5EF4-FFF2-40B4-BE49-F238E27FC236}">
                <a16:creationId xmlns:a16="http://schemas.microsoft.com/office/drawing/2014/main" id="{4C312268-4024-5E4E-B24D-834E5DC43D83}"/>
              </a:ext>
            </a:extLst>
          </p:cNvPr>
          <p:cNvSpPr txBox="1"/>
          <p:nvPr userDrawn="1"/>
        </p:nvSpPr>
        <p:spPr>
          <a:xfrm>
            <a:off x="3091970" y="2951406"/>
            <a:ext cx="57868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USNH Office</a:t>
            </a:r>
          </a:p>
        </p:txBody>
      </p:sp>
      <p:sp>
        <p:nvSpPr>
          <p:cNvPr id="28" name="TextBox 27">
            <a:extLst>
              <a:ext uri="{FF2B5EF4-FFF2-40B4-BE49-F238E27FC236}">
                <a16:creationId xmlns:a16="http://schemas.microsoft.com/office/drawing/2014/main" id="{97DE890B-5F38-FC4A-A156-EFDD0887371D}"/>
              </a:ext>
            </a:extLst>
          </p:cNvPr>
          <p:cNvSpPr txBox="1"/>
          <p:nvPr userDrawn="1"/>
        </p:nvSpPr>
        <p:spPr>
          <a:xfrm>
            <a:off x="3083732" y="3119784"/>
            <a:ext cx="1054776"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Other/Unaccounted IT</a:t>
            </a:r>
          </a:p>
        </p:txBody>
      </p:sp>
      <p:sp>
        <p:nvSpPr>
          <p:cNvPr id="29" name="TextBox 28">
            <a:extLst>
              <a:ext uri="{FF2B5EF4-FFF2-40B4-BE49-F238E27FC236}">
                <a16:creationId xmlns:a16="http://schemas.microsoft.com/office/drawing/2014/main" id="{5A253FC1-9087-6D49-90D3-14C6BB662B42}"/>
              </a:ext>
            </a:extLst>
          </p:cNvPr>
          <p:cNvSpPr txBox="1"/>
          <p:nvPr userDrawn="1"/>
        </p:nvSpPr>
        <p:spPr>
          <a:xfrm>
            <a:off x="3091970" y="2771982"/>
            <a:ext cx="650819"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Facilities</a:t>
            </a:r>
          </a:p>
        </p:txBody>
      </p:sp>
      <p:sp>
        <p:nvSpPr>
          <p:cNvPr id="30" name="TextBox 29">
            <a:extLst>
              <a:ext uri="{FF2B5EF4-FFF2-40B4-BE49-F238E27FC236}">
                <a16:creationId xmlns:a16="http://schemas.microsoft.com/office/drawing/2014/main" id="{EEE48C88-A35A-3E44-87E0-4B67D9CB56D0}"/>
              </a:ext>
            </a:extLst>
          </p:cNvPr>
          <p:cNvSpPr txBox="1"/>
          <p:nvPr userDrawn="1"/>
        </p:nvSpPr>
        <p:spPr>
          <a:xfrm>
            <a:off x="1226087" y="2388071"/>
            <a:ext cx="1359346" cy="138499"/>
          </a:xfrm>
          <a:prstGeom prst="rect">
            <a:avLst/>
          </a:prstGeom>
          <a:noFill/>
        </p:spPr>
        <p:txBody>
          <a:bodyPr wrap="none" lIns="0" tIns="0" rIns="0" bIns="0" rtlCol="0" anchor="ctr" anchorCtr="0">
            <a:spAutoFit/>
          </a:bodyPr>
          <a:lstStyle/>
          <a:p>
            <a:r>
              <a:rPr lang="en-US" sz="900" b="1" dirty="0">
                <a:solidFill>
                  <a:schemeClr val="tx1">
                    <a:lumMod val="65000"/>
                    <a:lumOff val="35000"/>
                  </a:schemeClr>
                </a:solidFill>
              </a:rPr>
              <a:t>Function Performed (by org)</a:t>
            </a:r>
          </a:p>
        </p:txBody>
      </p:sp>
      <p:cxnSp>
        <p:nvCxnSpPr>
          <p:cNvPr id="58" name="Straight Connector 57" descr="Connector Line">
            <a:extLst>
              <a:ext uri="{FF2B5EF4-FFF2-40B4-BE49-F238E27FC236}">
                <a16:creationId xmlns:a16="http://schemas.microsoft.com/office/drawing/2014/main" id="{1DE4B104-112A-FD44-A258-90E7C1EAC6DA}"/>
              </a:ext>
            </a:extLst>
          </p:cNvPr>
          <p:cNvCxnSpPr>
            <a:cxnSpLocks/>
          </p:cNvCxnSpPr>
          <p:nvPr userDrawn="1"/>
        </p:nvCxnSpPr>
        <p:spPr>
          <a:xfrm flipH="1">
            <a:off x="8488555" y="2712805"/>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5BD392A0-B050-C24F-9926-7EDCB1EDD521}"/>
              </a:ext>
            </a:extLst>
          </p:cNvPr>
          <p:cNvSpPr/>
          <p:nvPr userDrawn="1"/>
        </p:nvSpPr>
        <p:spPr>
          <a:xfrm>
            <a:off x="5433944" y="2212067"/>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0" name="Graphic 59" descr="Stop">
            <a:extLst>
              <a:ext uri="{FF2B5EF4-FFF2-40B4-BE49-F238E27FC236}">
                <a16:creationId xmlns:a16="http://schemas.microsoft.com/office/drawing/2014/main" id="{90D8A142-2EE9-144F-9973-E3359E481BA9}"/>
              </a:ext>
            </a:extLst>
          </p:cNvPr>
          <p:cNvPicPr>
            <a:picLocks noChangeAspect="1"/>
          </p:cNvPicPr>
          <p:nvPr userDrawn="1"/>
        </p:nvPicPr>
        <p:blipFill>
          <a:blip r:embed="rId26">
            <a:extLst>
              <a:ext uri="{96DAC541-7B7A-43D3-8B79-37D633B846F1}">
                <asvg:svgBlip xmlns:asvg="http://schemas.microsoft.com/office/drawing/2016/SVG/main" r:embed="rId27"/>
              </a:ext>
            </a:extLst>
          </a:blip>
          <a:srcRect/>
          <a:stretch/>
        </p:blipFill>
        <p:spPr>
          <a:xfrm>
            <a:off x="5547757" y="2474689"/>
            <a:ext cx="137160" cy="137160"/>
          </a:xfrm>
          <a:prstGeom prst="rect">
            <a:avLst/>
          </a:prstGeom>
        </p:spPr>
      </p:pic>
      <p:pic>
        <p:nvPicPr>
          <p:cNvPr id="61" name="Graphic 60" descr="Stop">
            <a:extLst>
              <a:ext uri="{FF2B5EF4-FFF2-40B4-BE49-F238E27FC236}">
                <a16:creationId xmlns:a16="http://schemas.microsoft.com/office/drawing/2014/main" id="{21CD55CC-955C-E646-8EB9-FE88B1FFCBBA}"/>
              </a:ext>
            </a:extLst>
          </p:cNvPr>
          <p:cNvPicPr>
            <a:picLocks noChangeAspect="1"/>
          </p:cNvPicPr>
          <p:nvPr userDrawn="1"/>
        </p:nvPicPr>
        <p:blipFill>
          <a:blip r:embed="rId28">
            <a:extLst>
              <a:ext uri="{96DAC541-7B7A-43D3-8B79-37D633B846F1}">
                <asvg:svgBlip xmlns:asvg="http://schemas.microsoft.com/office/drawing/2016/SVG/main" r:embed="rId29"/>
              </a:ext>
            </a:extLst>
          </a:blip>
          <a:srcRect/>
          <a:stretch/>
        </p:blipFill>
        <p:spPr>
          <a:xfrm>
            <a:off x="5547757" y="2660638"/>
            <a:ext cx="137160" cy="137160"/>
          </a:xfrm>
          <a:prstGeom prst="rect">
            <a:avLst/>
          </a:prstGeom>
        </p:spPr>
      </p:pic>
      <p:pic>
        <p:nvPicPr>
          <p:cNvPr id="62" name="Graphic 61" descr="Stop">
            <a:extLst>
              <a:ext uri="{FF2B5EF4-FFF2-40B4-BE49-F238E27FC236}">
                <a16:creationId xmlns:a16="http://schemas.microsoft.com/office/drawing/2014/main" id="{6B880BB4-EE1A-CD4D-8543-2FCC3F2BB903}"/>
              </a:ext>
            </a:extLst>
          </p:cNvPr>
          <p:cNvPicPr>
            <a:picLocks noChangeAspect="1"/>
          </p:cNvPicPr>
          <p:nvPr userDrawn="1"/>
        </p:nvPicPr>
        <p:blipFill>
          <a:blip r:embed="rId30">
            <a:extLst>
              <a:ext uri="{96DAC541-7B7A-43D3-8B79-37D633B846F1}">
                <asvg:svgBlip xmlns:asvg="http://schemas.microsoft.com/office/drawing/2016/SVG/main" r:embed="rId31"/>
              </a:ext>
            </a:extLst>
          </a:blip>
          <a:srcRect/>
          <a:stretch/>
        </p:blipFill>
        <p:spPr>
          <a:xfrm>
            <a:off x="5547757" y="2840062"/>
            <a:ext cx="137160" cy="137160"/>
          </a:xfrm>
          <a:prstGeom prst="rect">
            <a:avLst/>
          </a:prstGeom>
        </p:spPr>
      </p:pic>
      <p:pic>
        <p:nvPicPr>
          <p:cNvPr id="63" name="Graphic 62" descr="Stop">
            <a:extLst>
              <a:ext uri="{FF2B5EF4-FFF2-40B4-BE49-F238E27FC236}">
                <a16:creationId xmlns:a16="http://schemas.microsoft.com/office/drawing/2014/main" id="{D677E06E-20C3-9848-A5AE-BF6424F87C5C}"/>
              </a:ext>
            </a:extLst>
          </p:cNvPr>
          <p:cNvPicPr>
            <a:picLocks noChangeAspect="1"/>
          </p:cNvPicPr>
          <p:nvPr userDrawn="1"/>
        </p:nvPicPr>
        <p:blipFill>
          <a:blip r:embed="rId32">
            <a:extLst>
              <a:ext uri="{96DAC541-7B7A-43D3-8B79-37D633B846F1}">
                <asvg:svgBlip xmlns:asvg="http://schemas.microsoft.com/office/drawing/2016/SVG/main" r:embed="rId33"/>
              </a:ext>
            </a:extLst>
          </a:blip>
          <a:srcRect/>
          <a:stretch/>
        </p:blipFill>
        <p:spPr>
          <a:xfrm>
            <a:off x="5547757" y="3008440"/>
            <a:ext cx="137160" cy="137160"/>
          </a:xfrm>
          <a:prstGeom prst="rect">
            <a:avLst/>
          </a:prstGeom>
        </p:spPr>
      </p:pic>
      <p:pic>
        <p:nvPicPr>
          <p:cNvPr id="64" name="Graphic 63" descr="Stop">
            <a:extLst>
              <a:ext uri="{FF2B5EF4-FFF2-40B4-BE49-F238E27FC236}">
                <a16:creationId xmlns:a16="http://schemas.microsoft.com/office/drawing/2014/main" id="{6383B92C-FEB3-BB4C-94E3-8C8F907C26B0}"/>
              </a:ext>
            </a:extLst>
          </p:cNvPr>
          <p:cNvPicPr>
            <a:picLocks noChangeAspect="1"/>
          </p:cNvPicPr>
          <p:nvPr userDrawn="1"/>
        </p:nvPicPr>
        <p:blipFill>
          <a:blip r:embed="rId34">
            <a:extLst>
              <a:ext uri="{96DAC541-7B7A-43D3-8B79-37D633B846F1}">
                <asvg:svgBlip xmlns:asvg="http://schemas.microsoft.com/office/drawing/2016/SVG/main" r:embed="rId35"/>
              </a:ext>
            </a:extLst>
          </a:blip>
          <a:srcRect/>
          <a:stretch/>
        </p:blipFill>
        <p:spPr>
          <a:xfrm>
            <a:off x="6375663" y="2474689"/>
            <a:ext cx="137160" cy="137160"/>
          </a:xfrm>
          <a:prstGeom prst="rect">
            <a:avLst/>
          </a:prstGeom>
        </p:spPr>
      </p:pic>
      <p:pic>
        <p:nvPicPr>
          <p:cNvPr id="65" name="Graphic 64" descr="Stop">
            <a:extLst>
              <a:ext uri="{FF2B5EF4-FFF2-40B4-BE49-F238E27FC236}">
                <a16:creationId xmlns:a16="http://schemas.microsoft.com/office/drawing/2014/main" id="{BB9C8C08-6625-9D4B-8E8C-D03190D50F82}"/>
              </a:ext>
            </a:extLst>
          </p:cNvPr>
          <p:cNvPicPr>
            <a:picLocks noChangeAspect="1"/>
          </p:cNvPicPr>
          <p:nvPr userDrawn="1"/>
        </p:nvPicPr>
        <p:blipFill>
          <a:blip r:embed="rId36">
            <a:extLst>
              <a:ext uri="{96DAC541-7B7A-43D3-8B79-37D633B846F1}">
                <asvg:svgBlip xmlns:asvg="http://schemas.microsoft.com/office/drawing/2016/SVG/main" r:embed="rId37"/>
              </a:ext>
            </a:extLst>
          </a:blip>
          <a:srcRect/>
          <a:stretch/>
        </p:blipFill>
        <p:spPr>
          <a:xfrm>
            <a:off x="6375663" y="2660638"/>
            <a:ext cx="137160" cy="137160"/>
          </a:xfrm>
          <a:prstGeom prst="rect">
            <a:avLst/>
          </a:prstGeom>
        </p:spPr>
      </p:pic>
      <p:pic>
        <p:nvPicPr>
          <p:cNvPr id="66" name="Graphic 65" descr="Stop">
            <a:extLst>
              <a:ext uri="{FF2B5EF4-FFF2-40B4-BE49-F238E27FC236}">
                <a16:creationId xmlns:a16="http://schemas.microsoft.com/office/drawing/2014/main" id="{3E2D5077-536A-9642-B1EE-13959AEF6964}"/>
              </a:ext>
            </a:extLst>
          </p:cNvPr>
          <p:cNvPicPr>
            <a:picLocks noChangeAspect="1"/>
          </p:cNvPicPr>
          <p:nvPr userDrawn="1"/>
        </p:nvPicPr>
        <p:blipFill>
          <a:blip r:embed="rId38">
            <a:extLst>
              <a:ext uri="{96DAC541-7B7A-43D3-8B79-37D633B846F1}">
                <asvg:svgBlip xmlns:asvg="http://schemas.microsoft.com/office/drawing/2016/SVG/main" r:embed="rId39"/>
              </a:ext>
            </a:extLst>
          </a:blip>
          <a:srcRect/>
          <a:stretch/>
        </p:blipFill>
        <p:spPr>
          <a:xfrm>
            <a:off x="6375663" y="2840062"/>
            <a:ext cx="137160" cy="137160"/>
          </a:xfrm>
          <a:prstGeom prst="rect">
            <a:avLst/>
          </a:prstGeom>
        </p:spPr>
      </p:pic>
      <p:pic>
        <p:nvPicPr>
          <p:cNvPr id="67" name="Graphic 66" descr="Stop">
            <a:extLst>
              <a:ext uri="{FF2B5EF4-FFF2-40B4-BE49-F238E27FC236}">
                <a16:creationId xmlns:a16="http://schemas.microsoft.com/office/drawing/2014/main" id="{6BBCF782-6434-A347-A8EF-5C2F2C11AF16}"/>
              </a:ext>
            </a:extLst>
          </p:cNvPr>
          <p:cNvPicPr>
            <a:picLocks noChangeAspect="1"/>
          </p:cNvPicPr>
          <p:nvPr userDrawn="1"/>
        </p:nvPicPr>
        <p:blipFill>
          <a:blip r:embed="rId40">
            <a:extLst>
              <a:ext uri="{96DAC541-7B7A-43D3-8B79-37D633B846F1}">
                <asvg:svgBlip xmlns:asvg="http://schemas.microsoft.com/office/drawing/2016/SVG/main" r:embed="rId41"/>
              </a:ext>
            </a:extLst>
          </a:blip>
          <a:srcRect/>
          <a:stretch/>
        </p:blipFill>
        <p:spPr>
          <a:xfrm>
            <a:off x="6375663" y="3008440"/>
            <a:ext cx="137160" cy="137160"/>
          </a:xfrm>
          <a:prstGeom prst="rect">
            <a:avLst/>
          </a:prstGeom>
        </p:spPr>
      </p:pic>
      <p:pic>
        <p:nvPicPr>
          <p:cNvPr id="68" name="Graphic 67" descr="Stop">
            <a:extLst>
              <a:ext uri="{FF2B5EF4-FFF2-40B4-BE49-F238E27FC236}">
                <a16:creationId xmlns:a16="http://schemas.microsoft.com/office/drawing/2014/main" id="{558C1BAC-7E40-3540-AF0A-6DA1292A9EBD}"/>
              </a:ext>
            </a:extLst>
          </p:cNvPr>
          <p:cNvPicPr>
            <a:picLocks noChangeAspect="1"/>
          </p:cNvPicPr>
          <p:nvPr userDrawn="1"/>
        </p:nvPicPr>
        <p:blipFill>
          <a:blip r:embed="rId42">
            <a:extLst>
              <a:ext uri="{96DAC541-7B7A-43D3-8B79-37D633B846F1}">
                <asvg:svgBlip xmlns:asvg="http://schemas.microsoft.com/office/drawing/2016/SVG/main" r:embed="rId43"/>
              </a:ext>
            </a:extLst>
          </a:blip>
          <a:srcRect/>
          <a:stretch/>
        </p:blipFill>
        <p:spPr>
          <a:xfrm>
            <a:off x="7261234" y="2474689"/>
            <a:ext cx="137160" cy="137160"/>
          </a:xfrm>
          <a:prstGeom prst="rect">
            <a:avLst/>
          </a:prstGeom>
        </p:spPr>
      </p:pic>
      <p:pic>
        <p:nvPicPr>
          <p:cNvPr id="69" name="Graphic 68" descr="Stop">
            <a:extLst>
              <a:ext uri="{FF2B5EF4-FFF2-40B4-BE49-F238E27FC236}">
                <a16:creationId xmlns:a16="http://schemas.microsoft.com/office/drawing/2014/main" id="{6940897B-004F-5D4D-B9B9-E2F5927B4FDD}"/>
              </a:ext>
            </a:extLst>
          </p:cNvPr>
          <p:cNvPicPr>
            <a:picLocks noChangeAspect="1"/>
          </p:cNvPicPr>
          <p:nvPr userDrawn="1"/>
        </p:nvPicPr>
        <p:blipFill>
          <a:blip r:embed="rId44">
            <a:extLst>
              <a:ext uri="{96DAC541-7B7A-43D3-8B79-37D633B846F1}">
                <asvg:svgBlip xmlns:asvg="http://schemas.microsoft.com/office/drawing/2016/SVG/main" r:embed="rId45"/>
              </a:ext>
            </a:extLst>
          </a:blip>
          <a:srcRect/>
          <a:stretch/>
        </p:blipFill>
        <p:spPr>
          <a:xfrm>
            <a:off x="7261234" y="2840062"/>
            <a:ext cx="137160" cy="137160"/>
          </a:xfrm>
          <a:prstGeom prst="rect">
            <a:avLst/>
          </a:prstGeom>
        </p:spPr>
      </p:pic>
      <p:pic>
        <p:nvPicPr>
          <p:cNvPr id="70" name="Graphic 69" descr="Stop">
            <a:extLst>
              <a:ext uri="{FF2B5EF4-FFF2-40B4-BE49-F238E27FC236}">
                <a16:creationId xmlns:a16="http://schemas.microsoft.com/office/drawing/2014/main" id="{92FB7E23-AB81-9342-8E85-5CBC08699178}"/>
              </a:ext>
            </a:extLst>
          </p:cNvPr>
          <p:cNvPicPr>
            <a:picLocks noChangeAspect="1"/>
          </p:cNvPicPr>
          <p:nvPr userDrawn="1"/>
        </p:nvPicPr>
        <p:blipFill>
          <a:blip r:embed="rId46">
            <a:extLst>
              <a:ext uri="{96DAC541-7B7A-43D3-8B79-37D633B846F1}">
                <asvg:svgBlip xmlns:asvg="http://schemas.microsoft.com/office/drawing/2016/SVG/main" r:embed="rId47"/>
              </a:ext>
            </a:extLst>
          </a:blip>
          <a:srcRect/>
          <a:stretch/>
        </p:blipFill>
        <p:spPr>
          <a:xfrm>
            <a:off x="7261234" y="3008440"/>
            <a:ext cx="137160" cy="137160"/>
          </a:xfrm>
          <a:prstGeom prst="rect">
            <a:avLst/>
          </a:prstGeom>
        </p:spPr>
      </p:pic>
      <p:pic>
        <p:nvPicPr>
          <p:cNvPr id="71" name="Graphic 70" descr="Stop">
            <a:extLst>
              <a:ext uri="{FF2B5EF4-FFF2-40B4-BE49-F238E27FC236}">
                <a16:creationId xmlns:a16="http://schemas.microsoft.com/office/drawing/2014/main" id="{8A61D2C5-F202-B742-924B-7A5E1AB23F86}"/>
              </a:ext>
            </a:extLst>
          </p:cNvPr>
          <p:cNvPicPr>
            <a:picLocks noChangeAspect="1"/>
          </p:cNvPicPr>
          <p:nvPr userDrawn="1"/>
        </p:nvPicPr>
        <p:blipFill>
          <a:blip r:embed="rId48">
            <a:extLst>
              <a:ext uri="{96DAC541-7B7A-43D3-8B79-37D633B846F1}">
                <asvg:svgBlip xmlns:asvg="http://schemas.microsoft.com/office/drawing/2016/SVG/main" r:embed="rId49"/>
              </a:ext>
            </a:extLst>
          </a:blip>
          <a:srcRect/>
          <a:stretch/>
        </p:blipFill>
        <p:spPr>
          <a:xfrm>
            <a:off x="7261234" y="2660638"/>
            <a:ext cx="137160" cy="137160"/>
          </a:xfrm>
          <a:prstGeom prst="rect">
            <a:avLst/>
          </a:prstGeom>
        </p:spPr>
      </p:pic>
      <p:sp>
        <p:nvSpPr>
          <p:cNvPr id="72" name="TextBox 71">
            <a:extLst>
              <a:ext uri="{FF2B5EF4-FFF2-40B4-BE49-F238E27FC236}">
                <a16:creationId xmlns:a16="http://schemas.microsoft.com/office/drawing/2014/main" id="{81B439D4-BDDE-4A4E-8C40-AF83D5202E60}"/>
              </a:ext>
            </a:extLst>
          </p:cNvPr>
          <p:cNvSpPr txBox="1"/>
          <p:nvPr userDrawn="1"/>
        </p:nvSpPr>
        <p:spPr>
          <a:xfrm>
            <a:off x="5757992" y="2477880"/>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GSC</a:t>
            </a:r>
          </a:p>
        </p:txBody>
      </p:sp>
      <p:sp>
        <p:nvSpPr>
          <p:cNvPr id="73" name="TextBox 72">
            <a:extLst>
              <a:ext uri="{FF2B5EF4-FFF2-40B4-BE49-F238E27FC236}">
                <a16:creationId xmlns:a16="http://schemas.microsoft.com/office/drawing/2014/main" id="{7AC2B055-38B1-BD4A-92A0-F1279826233B}"/>
              </a:ext>
            </a:extLst>
          </p:cNvPr>
          <p:cNvSpPr txBox="1"/>
          <p:nvPr userDrawn="1"/>
        </p:nvSpPr>
        <p:spPr>
          <a:xfrm>
            <a:off x="5757992" y="2659969"/>
            <a:ext cx="173124"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KSC</a:t>
            </a:r>
          </a:p>
        </p:txBody>
      </p:sp>
      <p:sp>
        <p:nvSpPr>
          <p:cNvPr id="74" name="TextBox 73">
            <a:extLst>
              <a:ext uri="{FF2B5EF4-FFF2-40B4-BE49-F238E27FC236}">
                <a16:creationId xmlns:a16="http://schemas.microsoft.com/office/drawing/2014/main" id="{C250CF8D-A1A2-DE45-BA2A-0690F4F5633A}"/>
              </a:ext>
            </a:extLst>
          </p:cNvPr>
          <p:cNvSpPr txBox="1"/>
          <p:nvPr userDrawn="1"/>
        </p:nvSpPr>
        <p:spPr>
          <a:xfrm>
            <a:off x="5757992" y="2839393"/>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PSU</a:t>
            </a:r>
          </a:p>
        </p:txBody>
      </p:sp>
      <p:sp>
        <p:nvSpPr>
          <p:cNvPr id="75" name="TextBox 74">
            <a:extLst>
              <a:ext uri="{FF2B5EF4-FFF2-40B4-BE49-F238E27FC236}">
                <a16:creationId xmlns:a16="http://schemas.microsoft.com/office/drawing/2014/main" id="{BC97D29C-0A6E-D548-98A1-D8368DCF85C2}"/>
              </a:ext>
            </a:extLst>
          </p:cNvPr>
          <p:cNvSpPr txBox="1"/>
          <p:nvPr userDrawn="1"/>
        </p:nvSpPr>
        <p:spPr>
          <a:xfrm>
            <a:off x="5757992" y="3007771"/>
            <a:ext cx="460062"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Man</a:t>
            </a:r>
          </a:p>
        </p:txBody>
      </p:sp>
      <p:sp>
        <p:nvSpPr>
          <p:cNvPr id="76" name="TextBox 75">
            <a:extLst>
              <a:ext uri="{FF2B5EF4-FFF2-40B4-BE49-F238E27FC236}">
                <a16:creationId xmlns:a16="http://schemas.microsoft.com/office/drawing/2014/main" id="{82CD5D0F-6016-5A41-A580-62DF244A7C9B}"/>
              </a:ext>
            </a:extLst>
          </p:cNvPr>
          <p:cNvSpPr txBox="1"/>
          <p:nvPr userDrawn="1"/>
        </p:nvSpPr>
        <p:spPr>
          <a:xfrm>
            <a:off x="6561185" y="2477880"/>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Law</a:t>
            </a:r>
          </a:p>
        </p:txBody>
      </p:sp>
      <p:sp>
        <p:nvSpPr>
          <p:cNvPr id="77" name="TextBox 76">
            <a:extLst>
              <a:ext uri="{FF2B5EF4-FFF2-40B4-BE49-F238E27FC236}">
                <a16:creationId xmlns:a16="http://schemas.microsoft.com/office/drawing/2014/main" id="{ABA95FB5-2BFB-F842-B890-61671AFEBB9E}"/>
              </a:ext>
            </a:extLst>
          </p:cNvPr>
          <p:cNvSpPr txBox="1"/>
          <p:nvPr userDrawn="1"/>
        </p:nvSpPr>
        <p:spPr>
          <a:xfrm>
            <a:off x="6569423" y="2659969"/>
            <a:ext cx="46326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Cent</a:t>
            </a:r>
          </a:p>
        </p:txBody>
      </p:sp>
      <p:sp>
        <p:nvSpPr>
          <p:cNvPr id="78" name="TextBox 77">
            <a:extLst>
              <a:ext uri="{FF2B5EF4-FFF2-40B4-BE49-F238E27FC236}">
                <a16:creationId xmlns:a16="http://schemas.microsoft.com/office/drawing/2014/main" id="{DD2847B0-C0B9-FE4A-9447-E01FF1CF0825}"/>
              </a:ext>
            </a:extLst>
          </p:cNvPr>
          <p:cNvSpPr txBox="1"/>
          <p:nvPr userDrawn="1"/>
        </p:nvSpPr>
        <p:spPr>
          <a:xfrm>
            <a:off x="6561185" y="2839393"/>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RCC</a:t>
            </a:r>
          </a:p>
        </p:txBody>
      </p:sp>
      <p:sp>
        <p:nvSpPr>
          <p:cNvPr id="79" name="TextBox 78">
            <a:extLst>
              <a:ext uri="{FF2B5EF4-FFF2-40B4-BE49-F238E27FC236}">
                <a16:creationId xmlns:a16="http://schemas.microsoft.com/office/drawing/2014/main" id="{923D88BC-CBE1-E949-969D-57FEE008C74E}"/>
              </a:ext>
            </a:extLst>
          </p:cNvPr>
          <p:cNvSpPr txBox="1"/>
          <p:nvPr userDrawn="1"/>
        </p:nvSpPr>
        <p:spPr>
          <a:xfrm>
            <a:off x="6569423" y="3007771"/>
            <a:ext cx="368691"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AT</a:t>
            </a:r>
          </a:p>
        </p:txBody>
      </p:sp>
      <p:sp>
        <p:nvSpPr>
          <p:cNvPr id="80" name="TextBox 79">
            <a:extLst>
              <a:ext uri="{FF2B5EF4-FFF2-40B4-BE49-F238E27FC236}">
                <a16:creationId xmlns:a16="http://schemas.microsoft.com/office/drawing/2014/main" id="{F8CA84A0-84C7-9B42-8189-38D60635D3A8}"/>
              </a:ext>
            </a:extLst>
          </p:cNvPr>
          <p:cNvSpPr txBox="1"/>
          <p:nvPr userDrawn="1"/>
        </p:nvSpPr>
        <p:spPr>
          <a:xfrm>
            <a:off x="7430282" y="2477880"/>
            <a:ext cx="452047"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OBA</a:t>
            </a:r>
          </a:p>
        </p:txBody>
      </p:sp>
      <p:sp>
        <p:nvSpPr>
          <p:cNvPr id="81" name="TextBox 80">
            <a:extLst>
              <a:ext uri="{FF2B5EF4-FFF2-40B4-BE49-F238E27FC236}">
                <a16:creationId xmlns:a16="http://schemas.microsoft.com/office/drawing/2014/main" id="{3DA1CECF-BF53-9B43-BCAA-DB73974B2640}"/>
              </a:ext>
            </a:extLst>
          </p:cNvPr>
          <p:cNvSpPr txBox="1"/>
          <p:nvPr userDrawn="1"/>
        </p:nvSpPr>
        <p:spPr>
          <a:xfrm>
            <a:off x="7438520" y="2839393"/>
            <a:ext cx="57868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USNH Office</a:t>
            </a:r>
          </a:p>
        </p:txBody>
      </p:sp>
      <p:sp>
        <p:nvSpPr>
          <p:cNvPr id="82" name="TextBox 81">
            <a:extLst>
              <a:ext uri="{FF2B5EF4-FFF2-40B4-BE49-F238E27FC236}">
                <a16:creationId xmlns:a16="http://schemas.microsoft.com/office/drawing/2014/main" id="{8D3E5F6F-1035-F44F-90B8-C53F8D637E96}"/>
              </a:ext>
            </a:extLst>
          </p:cNvPr>
          <p:cNvSpPr txBox="1"/>
          <p:nvPr userDrawn="1"/>
        </p:nvSpPr>
        <p:spPr>
          <a:xfrm>
            <a:off x="7430282" y="3007771"/>
            <a:ext cx="1054776"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Other/Unaccounted IT</a:t>
            </a:r>
          </a:p>
        </p:txBody>
      </p:sp>
      <p:sp>
        <p:nvSpPr>
          <p:cNvPr id="83" name="TextBox 82">
            <a:extLst>
              <a:ext uri="{FF2B5EF4-FFF2-40B4-BE49-F238E27FC236}">
                <a16:creationId xmlns:a16="http://schemas.microsoft.com/office/drawing/2014/main" id="{FBCB148C-60CF-C140-9EB0-CA01FACD624A}"/>
              </a:ext>
            </a:extLst>
          </p:cNvPr>
          <p:cNvSpPr txBox="1"/>
          <p:nvPr userDrawn="1"/>
        </p:nvSpPr>
        <p:spPr>
          <a:xfrm>
            <a:off x="7438520" y="2659969"/>
            <a:ext cx="650819"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Facilities</a:t>
            </a:r>
          </a:p>
        </p:txBody>
      </p:sp>
      <p:sp>
        <p:nvSpPr>
          <p:cNvPr id="84" name="TextBox 83">
            <a:extLst>
              <a:ext uri="{FF2B5EF4-FFF2-40B4-BE49-F238E27FC236}">
                <a16:creationId xmlns:a16="http://schemas.microsoft.com/office/drawing/2014/main" id="{E8EED77D-617C-7B45-B32C-60816DF0F1A2}"/>
              </a:ext>
            </a:extLst>
          </p:cNvPr>
          <p:cNvSpPr txBox="1"/>
          <p:nvPr userDrawn="1"/>
        </p:nvSpPr>
        <p:spPr>
          <a:xfrm>
            <a:off x="5572637" y="2276058"/>
            <a:ext cx="1359346" cy="138499"/>
          </a:xfrm>
          <a:prstGeom prst="rect">
            <a:avLst/>
          </a:prstGeom>
          <a:noFill/>
        </p:spPr>
        <p:txBody>
          <a:bodyPr wrap="none" lIns="0" tIns="0" rIns="0" bIns="0" rtlCol="0" anchor="ctr" anchorCtr="0">
            <a:spAutoFit/>
          </a:bodyPr>
          <a:lstStyle/>
          <a:p>
            <a:r>
              <a:rPr lang="en-US" sz="900" b="1" dirty="0">
                <a:solidFill>
                  <a:schemeClr val="tx1">
                    <a:lumMod val="65000"/>
                    <a:lumOff val="35000"/>
                  </a:schemeClr>
                </a:solidFill>
              </a:rPr>
              <a:t>Function Performed (by org)</a:t>
            </a:r>
          </a:p>
        </p:txBody>
      </p:sp>
      <p:cxnSp>
        <p:nvCxnSpPr>
          <p:cNvPr id="85" name="Straight Connector 84" descr="Connector Line">
            <a:extLst>
              <a:ext uri="{FF2B5EF4-FFF2-40B4-BE49-F238E27FC236}">
                <a16:creationId xmlns:a16="http://schemas.microsoft.com/office/drawing/2014/main" id="{2CB4F2D4-859D-7342-85B2-8A79B565DECE}"/>
              </a:ext>
            </a:extLst>
          </p:cNvPr>
          <p:cNvCxnSpPr>
            <a:cxnSpLocks/>
          </p:cNvCxnSpPr>
          <p:nvPr userDrawn="1"/>
        </p:nvCxnSpPr>
        <p:spPr>
          <a:xfrm flipH="1">
            <a:off x="8488555" y="3930917"/>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9C6380D9-ABC1-EF4E-A250-2BA45FB961A5}"/>
              </a:ext>
            </a:extLst>
          </p:cNvPr>
          <p:cNvSpPr/>
          <p:nvPr userDrawn="1"/>
        </p:nvSpPr>
        <p:spPr>
          <a:xfrm>
            <a:off x="5433944" y="3430179"/>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Stop">
            <a:extLst>
              <a:ext uri="{FF2B5EF4-FFF2-40B4-BE49-F238E27FC236}">
                <a16:creationId xmlns:a16="http://schemas.microsoft.com/office/drawing/2014/main" id="{07B2E0C7-23DD-B84F-90EF-EBF6D5E35564}"/>
              </a:ext>
            </a:extLst>
          </p:cNvPr>
          <p:cNvPicPr>
            <a:picLocks noChangeAspect="1"/>
          </p:cNvPicPr>
          <p:nvPr userDrawn="1"/>
        </p:nvPicPr>
        <p:blipFill>
          <a:blip r:embed="rId38">
            <a:extLst>
              <a:ext uri="{96DAC541-7B7A-43D3-8B79-37D633B846F1}">
                <asvg:svgBlip xmlns:asvg="http://schemas.microsoft.com/office/drawing/2016/SVG/main" r:embed="rId39"/>
              </a:ext>
            </a:extLst>
          </a:blip>
          <a:srcRect/>
          <a:stretch/>
        </p:blipFill>
        <p:spPr>
          <a:xfrm>
            <a:off x="5547757" y="3692801"/>
            <a:ext cx="137160" cy="137160"/>
          </a:xfrm>
          <a:prstGeom prst="rect">
            <a:avLst/>
          </a:prstGeom>
        </p:spPr>
      </p:pic>
      <p:pic>
        <p:nvPicPr>
          <p:cNvPr id="88" name="Graphic 87" descr="Stop">
            <a:extLst>
              <a:ext uri="{FF2B5EF4-FFF2-40B4-BE49-F238E27FC236}">
                <a16:creationId xmlns:a16="http://schemas.microsoft.com/office/drawing/2014/main" id="{2310FE9E-F572-954B-B224-16B33014C3A9}"/>
              </a:ext>
            </a:extLst>
          </p:cNvPr>
          <p:cNvPicPr>
            <a:picLocks noChangeAspect="1"/>
          </p:cNvPicPr>
          <p:nvPr userDrawn="1"/>
        </p:nvPicPr>
        <p:blipFill>
          <a:blip r:embed="rId28">
            <a:extLst>
              <a:ext uri="{96DAC541-7B7A-43D3-8B79-37D633B846F1}">
                <asvg:svgBlip xmlns:asvg="http://schemas.microsoft.com/office/drawing/2016/SVG/main" r:embed="rId29"/>
              </a:ext>
            </a:extLst>
          </a:blip>
          <a:srcRect/>
          <a:stretch/>
        </p:blipFill>
        <p:spPr>
          <a:xfrm>
            <a:off x="5547757" y="3878750"/>
            <a:ext cx="137160" cy="137160"/>
          </a:xfrm>
          <a:prstGeom prst="rect">
            <a:avLst/>
          </a:prstGeom>
        </p:spPr>
      </p:pic>
      <p:pic>
        <p:nvPicPr>
          <p:cNvPr id="89" name="Graphic 88" descr="Stop">
            <a:extLst>
              <a:ext uri="{FF2B5EF4-FFF2-40B4-BE49-F238E27FC236}">
                <a16:creationId xmlns:a16="http://schemas.microsoft.com/office/drawing/2014/main" id="{86BFEB96-2ED0-CB4A-A27D-54E445CB2C7F}"/>
              </a:ext>
            </a:extLst>
          </p:cNvPr>
          <p:cNvPicPr>
            <a:picLocks noChangeAspect="1"/>
          </p:cNvPicPr>
          <p:nvPr userDrawn="1"/>
        </p:nvPicPr>
        <p:blipFill>
          <a:blip r:embed="rId36">
            <a:extLst>
              <a:ext uri="{96DAC541-7B7A-43D3-8B79-37D633B846F1}">
                <asvg:svgBlip xmlns:asvg="http://schemas.microsoft.com/office/drawing/2016/SVG/main" r:embed="rId37"/>
              </a:ext>
            </a:extLst>
          </a:blip>
          <a:srcRect/>
          <a:stretch/>
        </p:blipFill>
        <p:spPr>
          <a:xfrm>
            <a:off x="5547757" y="4058174"/>
            <a:ext cx="137160" cy="137160"/>
          </a:xfrm>
          <a:prstGeom prst="rect">
            <a:avLst/>
          </a:prstGeom>
        </p:spPr>
      </p:pic>
      <p:pic>
        <p:nvPicPr>
          <p:cNvPr id="90" name="Graphic 89" descr="Stop">
            <a:extLst>
              <a:ext uri="{FF2B5EF4-FFF2-40B4-BE49-F238E27FC236}">
                <a16:creationId xmlns:a16="http://schemas.microsoft.com/office/drawing/2014/main" id="{F733DCEB-989B-0946-AB72-D3C01BE374CA}"/>
              </a:ext>
            </a:extLst>
          </p:cNvPr>
          <p:cNvPicPr>
            <a:picLocks noChangeAspect="1"/>
          </p:cNvPicPr>
          <p:nvPr userDrawn="1"/>
        </p:nvPicPr>
        <p:blipFill>
          <a:blip r:embed="rId26">
            <a:extLst>
              <a:ext uri="{96DAC541-7B7A-43D3-8B79-37D633B846F1}">
                <asvg:svgBlip xmlns:asvg="http://schemas.microsoft.com/office/drawing/2016/SVG/main" r:embed="rId27"/>
              </a:ext>
            </a:extLst>
          </a:blip>
          <a:srcRect/>
          <a:stretch/>
        </p:blipFill>
        <p:spPr>
          <a:xfrm>
            <a:off x="5547757" y="4226552"/>
            <a:ext cx="137160" cy="137160"/>
          </a:xfrm>
          <a:prstGeom prst="rect">
            <a:avLst/>
          </a:prstGeom>
        </p:spPr>
      </p:pic>
      <p:pic>
        <p:nvPicPr>
          <p:cNvPr id="91" name="Graphic 90" descr="Stop">
            <a:extLst>
              <a:ext uri="{FF2B5EF4-FFF2-40B4-BE49-F238E27FC236}">
                <a16:creationId xmlns:a16="http://schemas.microsoft.com/office/drawing/2014/main" id="{CFEBD94C-2690-6841-873B-D9434F91E64B}"/>
              </a:ext>
            </a:extLst>
          </p:cNvPr>
          <p:cNvPicPr>
            <a:picLocks noChangeAspect="1"/>
          </p:cNvPicPr>
          <p:nvPr userDrawn="1"/>
        </p:nvPicPr>
        <p:blipFill>
          <a:blip r:embed="rId32">
            <a:extLst>
              <a:ext uri="{96DAC541-7B7A-43D3-8B79-37D633B846F1}">
                <asvg:svgBlip xmlns:asvg="http://schemas.microsoft.com/office/drawing/2016/SVG/main" r:embed="rId33"/>
              </a:ext>
            </a:extLst>
          </a:blip>
          <a:srcRect/>
          <a:stretch/>
        </p:blipFill>
        <p:spPr>
          <a:xfrm>
            <a:off x="6375663" y="3692801"/>
            <a:ext cx="137160" cy="137160"/>
          </a:xfrm>
          <a:prstGeom prst="rect">
            <a:avLst/>
          </a:prstGeom>
        </p:spPr>
      </p:pic>
      <p:pic>
        <p:nvPicPr>
          <p:cNvPr id="92" name="Graphic 91" descr="Stop">
            <a:extLst>
              <a:ext uri="{FF2B5EF4-FFF2-40B4-BE49-F238E27FC236}">
                <a16:creationId xmlns:a16="http://schemas.microsoft.com/office/drawing/2014/main" id="{BDE4C6F6-1C8F-0248-9FA8-E14D66407233}"/>
              </a:ext>
            </a:extLst>
          </p:cNvPr>
          <p:cNvPicPr>
            <a:picLocks noChangeAspect="1"/>
          </p:cNvPicPr>
          <p:nvPr userDrawn="1"/>
        </p:nvPicPr>
        <p:blipFill>
          <a:blip r:embed="rId30">
            <a:extLst>
              <a:ext uri="{96DAC541-7B7A-43D3-8B79-37D633B846F1}">
                <asvg:svgBlip xmlns:asvg="http://schemas.microsoft.com/office/drawing/2016/SVG/main" r:embed="rId31"/>
              </a:ext>
            </a:extLst>
          </a:blip>
          <a:srcRect/>
          <a:stretch/>
        </p:blipFill>
        <p:spPr>
          <a:xfrm>
            <a:off x="6375663" y="3878750"/>
            <a:ext cx="137160" cy="137160"/>
          </a:xfrm>
          <a:prstGeom prst="rect">
            <a:avLst/>
          </a:prstGeom>
        </p:spPr>
      </p:pic>
      <p:pic>
        <p:nvPicPr>
          <p:cNvPr id="93" name="Graphic 92" descr="Stop">
            <a:extLst>
              <a:ext uri="{FF2B5EF4-FFF2-40B4-BE49-F238E27FC236}">
                <a16:creationId xmlns:a16="http://schemas.microsoft.com/office/drawing/2014/main" id="{02649037-1263-034E-921E-0DD469856DEE}"/>
              </a:ext>
            </a:extLst>
          </p:cNvPr>
          <p:cNvPicPr>
            <a:picLocks noChangeAspect="1"/>
          </p:cNvPicPr>
          <p:nvPr userDrawn="1"/>
        </p:nvPicPr>
        <p:blipFill>
          <a:blip r:embed="rId34">
            <a:extLst>
              <a:ext uri="{96DAC541-7B7A-43D3-8B79-37D633B846F1}">
                <asvg:svgBlip xmlns:asvg="http://schemas.microsoft.com/office/drawing/2016/SVG/main" r:embed="rId35"/>
              </a:ext>
            </a:extLst>
          </a:blip>
          <a:srcRect/>
          <a:stretch/>
        </p:blipFill>
        <p:spPr>
          <a:xfrm>
            <a:off x="6375663" y="4058174"/>
            <a:ext cx="137160" cy="137160"/>
          </a:xfrm>
          <a:prstGeom prst="rect">
            <a:avLst/>
          </a:prstGeom>
        </p:spPr>
      </p:pic>
      <p:pic>
        <p:nvPicPr>
          <p:cNvPr id="94" name="Graphic 93" descr="Stop">
            <a:extLst>
              <a:ext uri="{FF2B5EF4-FFF2-40B4-BE49-F238E27FC236}">
                <a16:creationId xmlns:a16="http://schemas.microsoft.com/office/drawing/2014/main" id="{D43DDD65-428B-E64C-8086-5AE9ECD2C176}"/>
              </a:ext>
            </a:extLst>
          </p:cNvPr>
          <p:cNvPicPr>
            <a:picLocks noChangeAspect="1"/>
          </p:cNvPicPr>
          <p:nvPr userDrawn="1"/>
        </p:nvPicPr>
        <p:blipFill>
          <a:blip r:embed="rId40">
            <a:extLst>
              <a:ext uri="{96DAC541-7B7A-43D3-8B79-37D633B846F1}">
                <asvg:svgBlip xmlns:asvg="http://schemas.microsoft.com/office/drawing/2016/SVG/main" r:embed="rId41"/>
              </a:ext>
            </a:extLst>
          </a:blip>
          <a:srcRect/>
          <a:stretch/>
        </p:blipFill>
        <p:spPr>
          <a:xfrm>
            <a:off x="6375663" y="4226552"/>
            <a:ext cx="137160" cy="137160"/>
          </a:xfrm>
          <a:prstGeom prst="rect">
            <a:avLst/>
          </a:prstGeom>
        </p:spPr>
      </p:pic>
      <p:pic>
        <p:nvPicPr>
          <p:cNvPr id="95" name="Graphic 94" descr="Stop">
            <a:extLst>
              <a:ext uri="{FF2B5EF4-FFF2-40B4-BE49-F238E27FC236}">
                <a16:creationId xmlns:a16="http://schemas.microsoft.com/office/drawing/2014/main" id="{08299974-22F2-AB47-A23F-2CFCCBE0C14B}"/>
              </a:ext>
            </a:extLst>
          </p:cNvPr>
          <p:cNvPicPr>
            <a:picLocks noChangeAspect="1"/>
          </p:cNvPicPr>
          <p:nvPr userDrawn="1"/>
        </p:nvPicPr>
        <p:blipFill>
          <a:blip r:embed="rId42">
            <a:extLst>
              <a:ext uri="{96DAC541-7B7A-43D3-8B79-37D633B846F1}">
                <asvg:svgBlip xmlns:asvg="http://schemas.microsoft.com/office/drawing/2016/SVG/main" r:embed="rId43"/>
              </a:ext>
            </a:extLst>
          </a:blip>
          <a:srcRect/>
          <a:stretch/>
        </p:blipFill>
        <p:spPr>
          <a:xfrm>
            <a:off x="7261234" y="3692801"/>
            <a:ext cx="137160" cy="137160"/>
          </a:xfrm>
          <a:prstGeom prst="rect">
            <a:avLst/>
          </a:prstGeom>
        </p:spPr>
      </p:pic>
      <p:pic>
        <p:nvPicPr>
          <p:cNvPr id="96" name="Graphic 95" descr="Stop">
            <a:extLst>
              <a:ext uri="{FF2B5EF4-FFF2-40B4-BE49-F238E27FC236}">
                <a16:creationId xmlns:a16="http://schemas.microsoft.com/office/drawing/2014/main" id="{F9EF2ED4-2800-204B-9490-2A1BA638ADAF}"/>
              </a:ext>
            </a:extLst>
          </p:cNvPr>
          <p:cNvPicPr>
            <a:picLocks noChangeAspect="1"/>
          </p:cNvPicPr>
          <p:nvPr userDrawn="1"/>
        </p:nvPicPr>
        <p:blipFill>
          <a:blip r:embed="rId44">
            <a:extLst>
              <a:ext uri="{96DAC541-7B7A-43D3-8B79-37D633B846F1}">
                <asvg:svgBlip xmlns:asvg="http://schemas.microsoft.com/office/drawing/2016/SVG/main" r:embed="rId45"/>
              </a:ext>
            </a:extLst>
          </a:blip>
          <a:srcRect/>
          <a:stretch/>
        </p:blipFill>
        <p:spPr>
          <a:xfrm>
            <a:off x="7261234" y="4058174"/>
            <a:ext cx="137160" cy="137160"/>
          </a:xfrm>
          <a:prstGeom prst="rect">
            <a:avLst/>
          </a:prstGeom>
        </p:spPr>
      </p:pic>
      <p:pic>
        <p:nvPicPr>
          <p:cNvPr id="97" name="Graphic 96" descr="Stop">
            <a:extLst>
              <a:ext uri="{FF2B5EF4-FFF2-40B4-BE49-F238E27FC236}">
                <a16:creationId xmlns:a16="http://schemas.microsoft.com/office/drawing/2014/main" id="{F0525004-52D2-C348-8BAE-023F684753EC}"/>
              </a:ext>
            </a:extLst>
          </p:cNvPr>
          <p:cNvPicPr>
            <a:picLocks noChangeAspect="1"/>
          </p:cNvPicPr>
          <p:nvPr userDrawn="1"/>
        </p:nvPicPr>
        <p:blipFill>
          <a:blip r:embed="rId46">
            <a:extLst>
              <a:ext uri="{96DAC541-7B7A-43D3-8B79-37D633B846F1}">
                <asvg:svgBlip xmlns:asvg="http://schemas.microsoft.com/office/drawing/2016/SVG/main" r:embed="rId47"/>
              </a:ext>
            </a:extLst>
          </a:blip>
          <a:srcRect/>
          <a:stretch/>
        </p:blipFill>
        <p:spPr>
          <a:xfrm>
            <a:off x="7261234" y="4226552"/>
            <a:ext cx="137160" cy="137160"/>
          </a:xfrm>
          <a:prstGeom prst="rect">
            <a:avLst/>
          </a:prstGeom>
        </p:spPr>
      </p:pic>
      <p:pic>
        <p:nvPicPr>
          <p:cNvPr id="98" name="Graphic 97" descr="Stop">
            <a:extLst>
              <a:ext uri="{FF2B5EF4-FFF2-40B4-BE49-F238E27FC236}">
                <a16:creationId xmlns:a16="http://schemas.microsoft.com/office/drawing/2014/main" id="{A0E76524-2F45-E140-9491-7C9E6B1F7771}"/>
              </a:ext>
            </a:extLst>
          </p:cNvPr>
          <p:cNvPicPr>
            <a:picLocks noChangeAspect="1"/>
          </p:cNvPicPr>
          <p:nvPr userDrawn="1"/>
        </p:nvPicPr>
        <p:blipFill>
          <a:blip r:embed="rId48">
            <a:extLst>
              <a:ext uri="{96DAC541-7B7A-43D3-8B79-37D633B846F1}">
                <asvg:svgBlip xmlns:asvg="http://schemas.microsoft.com/office/drawing/2016/SVG/main" r:embed="rId49"/>
              </a:ext>
            </a:extLst>
          </a:blip>
          <a:srcRect/>
          <a:stretch/>
        </p:blipFill>
        <p:spPr>
          <a:xfrm>
            <a:off x="7261234" y="3878750"/>
            <a:ext cx="137160" cy="137160"/>
          </a:xfrm>
          <a:prstGeom prst="rect">
            <a:avLst/>
          </a:prstGeom>
        </p:spPr>
      </p:pic>
      <p:sp>
        <p:nvSpPr>
          <p:cNvPr id="99" name="TextBox 98">
            <a:extLst>
              <a:ext uri="{FF2B5EF4-FFF2-40B4-BE49-F238E27FC236}">
                <a16:creationId xmlns:a16="http://schemas.microsoft.com/office/drawing/2014/main" id="{0E4E6E84-3C7C-FF4F-A089-1B88A79D2F0A}"/>
              </a:ext>
            </a:extLst>
          </p:cNvPr>
          <p:cNvSpPr txBox="1"/>
          <p:nvPr userDrawn="1"/>
        </p:nvSpPr>
        <p:spPr>
          <a:xfrm>
            <a:off x="5757992" y="3695992"/>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GSC</a:t>
            </a:r>
          </a:p>
        </p:txBody>
      </p:sp>
      <p:sp>
        <p:nvSpPr>
          <p:cNvPr id="100" name="TextBox 99">
            <a:extLst>
              <a:ext uri="{FF2B5EF4-FFF2-40B4-BE49-F238E27FC236}">
                <a16:creationId xmlns:a16="http://schemas.microsoft.com/office/drawing/2014/main" id="{219F1C5F-0329-2743-8F33-46939E7A589B}"/>
              </a:ext>
            </a:extLst>
          </p:cNvPr>
          <p:cNvSpPr txBox="1"/>
          <p:nvPr userDrawn="1"/>
        </p:nvSpPr>
        <p:spPr>
          <a:xfrm>
            <a:off x="5757992" y="3878081"/>
            <a:ext cx="173124"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KSC</a:t>
            </a:r>
          </a:p>
        </p:txBody>
      </p:sp>
      <p:sp>
        <p:nvSpPr>
          <p:cNvPr id="101" name="TextBox 100">
            <a:extLst>
              <a:ext uri="{FF2B5EF4-FFF2-40B4-BE49-F238E27FC236}">
                <a16:creationId xmlns:a16="http://schemas.microsoft.com/office/drawing/2014/main" id="{3886E079-7D67-8C49-A648-4B79105A5447}"/>
              </a:ext>
            </a:extLst>
          </p:cNvPr>
          <p:cNvSpPr txBox="1"/>
          <p:nvPr userDrawn="1"/>
        </p:nvSpPr>
        <p:spPr>
          <a:xfrm>
            <a:off x="5757992" y="4057505"/>
            <a:ext cx="18594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PSU</a:t>
            </a:r>
          </a:p>
        </p:txBody>
      </p:sp>
      <p:sp>
        <p:nvSpPr>
          <p:cNvPr id="102" name="TextBox 101">
            <a:extLst>
              <a:ext uri="{FF2B5EF4-FFF2-40B4-BE49-F238E27FC236}">
                <a16:creationId xmlns:a16="http://schemas.microsoft.com/office/drawing/2014/main" id="{EC2DC5BC-A92C-1144-8EA9-8A3F9ABF549D}"/>
              </a:ext>
            </a:extLst>
          </p:cNvPr>
          <p:cNvSpPr txBox="1"/>
          <p:nvPr userDrawn="1"/>
        </p:nvSpPr>
        <p:spPr>
          <a:xfrm>
            <a:off x="5757992" y="4225883"/>
            <a:ext cx="460062"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Man</a:t>
            </a:r>
          </a:p>
        </p:txBody>
      </p:sp>
      <p:sp>
        <p:nvSpPr>
          <p:cNvPr id="103" name="TextBox 102">
            <a:extLst>
              <a:ext uri="{FF2B5EF4-FFF2-40B4-BE49-F238E27FC236}">
                <a16:creationId xmlns:a16="http://schemas.microsoft.com/office/drawing/2014/main" id="{B37DD19B-1D45-3C43-BDC2-83DDFCE0A184}"/>
              </a:ext>
            </a:extLst>
          </p:cNvPr>
          <p:cNvSpPr txBox="1"/>
          <p:nvPr userDrawn="1"/>
        </p:nvSpPr>
        <p:spPr>
          <a:xfrm>
            <a:off x="6561185" y="3695992"/>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Law</a:t>
            </a:r>
          </a:p>
        </p:txBody>
      </p:sp>
      <p:sp>
        <p:nvSpPr>
          <p:cNvPr id="104" name="TextBox 103">
            <a:extLst>
              <a:ext uri="{FF2B5EF4-FFF2-40B4-BE49-F238E27FC236}">
                <a16:creationId xmlns:a16="http://schemas.microsoft.com/office/drawing/2014/main" id="{AC2F52CC-849E-9943-A8EF-D68857EB30DA}"/>
              </a:ext>
            </a:extLst>
          </p:cNvPr>
          <p:cNvSpPr txBox="1"/>
          <p:nvPr userDrawn="1"/>
        </p:nvSpPr>
        <p:spPr>
          <a:xfrm>
            <a:off x="6569423" y="3878081"/>
            <a:ext cx="463268"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Cent</a:t>
            </a:r>
          </a:p>
        </p:txBody>
      </p:sp>
      <p:sp>
        <p:nvSpPr>
          <p:cNvPr id="105" name="TextBox 104">
            <a:extLst>
              <a:ext uri="{FF2B5EF4-FFF2-40B4-BE49-F238E27FC236}">
                <a16:creationId xmlns:a16="http://schemas.microsoft.com/office/drawing/2014/main" id="{8535582D-2D98-0341-9510-AFD57C3CD179}"/>
              </a:ext>
            </a:extLst>
          </p:cNvPr>
          <p:cNvSpPr txBox="1"/>
          <p:nvPr userDrawn="1"/>
        </p:nvSpPr>
        <p:spPr>
          <a:xfrm>
            <a:off x="6561185" y="4057505"/>
            <a:ext cx="42960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RCC</a:t>
            </a:r>
          </a:p>
        </p:txBody>
      </p:sp>
      <p:sp>
        <p:nvSpPr>
          <p:cNvPr id="106" name="TextBox 105">
            <a:extLst>
              <a:ext uri="{FF2B5EF4-FFF2-40B4-BE49-F238E27FC236}">
                <a16:creationId xmlns:a16="http://schemas.microsoft.com/office/drawing/2014/main" id="{84B60F58-C971-6942-BE19-9E7E47AB2C14}"/>
              </a:ext>
            </a:extLst>
          </p:cNvPr>
          <p:cNvSpPr txBox="1"/>
          <p:nvPr userDrawn="1"/>
        </p:nvSpPr>
        <p:spPr>
          <a:xfrm>
            <a:off x="6569423" y="4225883"/>
            <a:ext cx="368691"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AT</a:t>
            </a:r>
          </a:p>
        </p:txBody>
      </p:sp>
      <p:sp>
        <p:nvSpPr>
          <p:cNvPr id="107" name="TextBox 106">
            <a:extLst>
              <a:ext uri="{FF2B5EF4-FFF2-40B4-BE49-F238E27FC236}">
                <a16:creationId xmlns:a16="http://schemas.microsoft.com/office/drawing/2014/main" id="{CAA225A5-83EA-984C-9D69-A09F49B6D82E}"/>
              </a:ext>
            </a:extLst>
          </p:cNvPr>
          <p:cNvSpPr txBox="1"/>
          <p:nvPr userDrawn="1"/>
        </p:nvSpPr>
        <p:spPr>
          <a:xfrm>
            <a:off x="7430282" y="3695992"/>
            <a:ext cx="452047"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OBA</a:t>
            </a:r>
          </a:p>
        </p:txBody>
      </p:sp>
      <p:sp>
        <p:nvSpPr>
          <p:cNvPr id="108" name="TextBox 107">
            <a:extLst>
              <a:ext uri="{FF2B5EF4-FFF2-40B4-BE49-F238E27FC236}">
                <a16:creationId xmlns:a16="http://schemas.microsoft.com/office/drawing/2014/main" id="{EED4B135-333F-9646-969A-D4702F2A08CF}"/>
              </a:ext>
            </a:extLst>
          </p:cNvPr>
          <p:cNvSpPr txBox="1"/>
          <p:nvPr userDrawn="1"/>
        </p:nvSpPr>
        <p:spPr>
          <a:xfrm>
            <a:off x="7438520" y="4057505"/>
            <a:ext cx="578685"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USNH Office</a:t>
            </a:r>
          </a:p>
        </p:txBody>
      </p:sp>
      <p:sp>
        <p:nvSpPr>
          <p:cNvPr id="109" name="TextBox 108">
            <a:extLst>
              <a:ext uri="{FF2B5EF4-FFF2-40B4-BE49-F238E27FC236}">
                <a16:creationId xmlns:a16="http://schemas.microsoft.com/office/drawing/2014/main" id="{60C65371-9947-D34A-AAE3-29EA1537741B}"/>
              </a:ext>
            </a:extLst>
          </p:cNvPr>
          <p:cNvSpPr txBox="1"/>
          <p:nvPr userDrawn="1"/>
        </p:nvSpPr>
        <p:spPr>
          <a:xfrm>
            <a:off x="7430282" y="4225883"/>
            <a:ext cx="1054776"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Other/Unaccounted IT</a:t>
            </a:r>
          </a:p>
        </p:txBody>
      </p:sp>
      <p:sp>
        <p:nvSpPr>
          <p:cNvPr id="110" name="TextBox 109">
            <a:extLst>
              <a:ext uri="{FF2B5EF4-FFF2-40B4-BE49-F238E27FC236}">
                <a16:creationId xmlns:a16="http://schemas.microsoft.com/office/drawing/2014/main" id="{71114786-A66A-784B-9FAE-D02DDEA0C084}"/>
              </a:ext>
            </a:extLst>
          </p:cNvPr>
          <p:cNvSpPr txBox="1"/>
          <p:nvPr userDrawn="1"/>
        </p:nvSpPr>
        <p:spPr>
          <a:xfrm>
            <a:off x="7438520" y="3878081"/>
            <a:ext cx="650819" cy="138499"/>
          </a:xfrm>
          <a:prstGeom prst="rect">
            <a:avLst/>
          </a:prstGeom>
          <a:noFill/>
        </p:spPr>
        <p:txBody>
          <a:bodyPr wrap="none" lIns="0" tIns="0" rIns="0" bIns="0" rtlCol="0" anchor="ctr" anchorCtr="0">
            <a:spAutoFit/>
          </a:bodyPr>
          <a:lstStyle/>
          <a:p>
            <a:r>
              <a:rPr lang="en-US" sz="900" dirty="0">
                <a:solidFill>
                  <a:schemeClr val="tx1">
                    <a:lumMod val="65000"/>
                    <a:lumOff val="35000"/>
                  </a:schemeClr>
                </a:solidFill>
              </a:rPr>
              <a:t>UNH Facilities</a:t>
            </a:r>
          </a:p>
        </p:txBody>
      </p:sp>
      <p:sp>
        <p:nvSpPr>
          <p:cNvPr id="111" name="TextBox 110">
            <a:extLst>
              <a:ext uri="{FF2B5EF4-FFF2-40B4-BE49-F238E27FC236}">
                <a16:creationId xmlns:a16="http://schemas.microsoft.com/office/drawing/2014/main" id="{CD4ABE1B-1144-6540-A7F3-CA590A62E387}"/>
              </a:ext>
            </a:extLst>
          </p:cNvPr>
          <p:cNvSpPr txBox="1"/>
          <p:nvPr userDrawn="1"/>
        </p:nvSpPr>
        <p:spPr>
          <a:xfrm>
            <a:off x="5572637" y="3494170"/>
            <a:ext cx="1359346" cy="138499"/>
          </a:xfrm>
          <a:prstGeom prst="rect">
            <a:avLst/>
          </a:prstGeom>
          <a:noFill/>
        </p:spPr>
        <p:txBody>
          <a:bodyPr wrap="none" lIns="0" tIns="0" rIns="0" bIns="0" rtlCol="0" anchor="ctr" anchorCtr="0">
            <a:spAutoFit/>
          </a:bodyPr>
          <a:lstStyle/>
          <a:p>
            <a:r>
              <a:rPr lang="en-US" sz="900" b="1" dirty="0">
                <a:solidFill>
                  <a:schemeClr val="tx1">
                    <a:lumMod val="65000"/>
                    <a:lumOff val="35000"/>
                  </a:schemeClr>
                </a:solidFill>
              </a:rPr>
              <a:t>Function Performed (by org)</a:t>
            </a:r>
          </a:p>
        </p:txBody>
      </p:sp>
    </p:spTree>
    <p:extLst>
      <p:ext uri="{BB962C8B-B14F-4D97-AF65-F5344CB8AC3E}">
        <p14:creationId xmlns:p14="http://schemas.microsoft.com/office/powerpoint/2010/main" val="330549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18B6C8-664E-8E4A-8C2A-B51CDDBC4E3C}"/>
              </a:ext>
            </a:extLst>
          </p:cNvPr>
          <p:cNvSpPr/>
          <p:nvPr userDrawn="1"/>
        </p:nvSpPr>
        <p:spPr>
          <a:xfrm>
            <a:off x="0" y="6381402"/>
            <a:ext cx="12192000" cy="590874"/>
          </a:xfrm>
          <a:prstGeom prst="rect">
            <a:avLst/>
          </a:prstGeom>
          <a:solidFill>
            <a:srgbClr val="E6E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59E6EF26-6408-D149-BBB6-2849D0458977}"/>
              </a:ext>
            </a:extLst>
          </p:cNvPr>
          <p:cNvSpPr/>
          <p:nvPr userDrawn="1"/>
        </p:nvSpPr>
        <p:spPr>
          <a:xfrm>
            <a:off x="0" y="0"/>
            <a:ext cx="12192000" cy="588723"/>
          </a:xfrm>
          <a:prstGeom prst="rect">
            <a:avLst/>
          </a:prstGeom>
          <a:solidFill>
            <a:srgbClr val="3A30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726F1674-79E2-0247-99B4-2FA63CD64CD0}"/>
              </a:ext>
            </a:extLst>
          </p:cNvPr>
          <p:cNvSpPr>
            <a:spLocks noGrp="1"/>
          </p:cNvSpPr>
          <p:nvPr>
            <p:ph type="title"/>
          </p:nvPr>
        </p:nvSpPr>
        <p:spPr>
          <a:xfrm>
            <a:off x="838200" y="724135"/>
            <a:ext cx="10515600" cy="99591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55F522C-4B4D-D341-A673-B1DBA01AE31A}"/>
              </a:ext>
            </a:extLst>
          </p:cNvPr>
          <p:cNvSpPr>
            <a:spLocks noGrp="1"/>
          </p:cNvSpPr>
          <p:nvPr>
            <p:ph type="body" idx="1"/>
          </p:nvPr>
        </p:nvSpPr>
        <p:spPr>
          <a:xfrm>
            <a:off x="838200" y="1967587"/>
            <a:ext cx="10515600" cy="41662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5E109D7-9774-E740-B23D-8F4E79C6018C}"/>
              </a:ext>
            </a:extLst>
          </p:cNvPr>
          <p:cNvSpPr>
            <a:spLocks noGrp="1"/>
          </p:cNvSpPr>
          <p:nvPr>
            <p:ph type="sldNum" sz="quarter" idx="4"/>
          </p:nvPr>
        </p:nvSpPr>
        <p:spPr>
          <a:xfrm>
            <a:off x="9172108"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59E56-393B-0F4A-8325-686F5E4C81FA}" type="slidenum">
              <a:rPr lang="en-US" smtClean="0"/>
              <a:t>‹#›</a:t>
            </a:fld>
            <a:endParaRPr lang="en-US" dirty="0"/>
          </a:p>
        </p:txBody>
      </p:sp>
      <p:pic>
        <p:nvPicPr>
          <p:cNvPr id="18" name="Picture 17" descr="A picture containing drawing&#10;&#10;Description automatically generated">
            <a:extLst>
              <a:ext uri="{FF2B5EF4-FFF2-40B4-BE49-F238E27FC236}">
                <a16:creationId xmlns:a16="http://schemas.microsoft.com/office/drawing/2014/main" id="{E346537E-1669-BB43-A65D-5837F9384777}"/>
              </a:ext>
            </a:extLst>
          </p:cNvPr>
          <p:cNvPicPr>
            <a:picLocks noChangeAspect="1"/>
          </p:cNvPicPr>
          <p:nvPr userDrawn="1"/>
        </p:nvPicPr>
        <p:blipFill>
          <a:blip r:embed="rId15"/>
          <a:stretch>
            <a:fillRect/>
          </a:stretch>
        </p:blipFill>
        <p:spPr>
          <a:xfrm>
            <a:off x="1668612" y="6499035"/>
            <a:ext cx="632520" cy="269875"/>
          </a:xfrm>
          <a:prstGeom prst="rect">
            <a:avLst/>
          </a:prstGeom>
        </p:spPr>
      </p:pic>
      <p:pic>
        <p:nvPicPr>
          <p:cNvPr id="25" name="Picture 24" descr="A close up of a logo&#10;&#10;Description automatically generated">
            <a:extLst>
              <a:ext uri="{FF2B5EF4-FFF2-40B4-BE49-F238E27FC236}">
                <a16:creationId xmlns:a16="http://schemas.microsoft.com/office/drawing/2014/main" id="{5635011B-B60C-6A48-9E29-A06B56562E7A}"/>
              </a:ext>
            </a:extLst>
          </p:cNvPr>
          <p:cNvPicPr>
            <a:picLocks noChangeAspect="1"/>
          </p:cNvPicPr>
          <p:nvPr userDrawn="1"/>
        </p:nvPicPr>
        <p:blipFill>
          <a:blip r:embed="rId16"/>
          <a:stretch>
            <a:fillRect/>
          </a:stretch>
        </p:blipFill>
        <p:spPr>
          <a:xfrm>
            <a:off x="10200440" y="72453"/>
            <a:ext cx="1641232" cy="455897"/>
          </a:xfrm>
          <a:prstGeom prst="rect">
            <a:avLst/>
          </a:prstGeom>
        </p:spPr>
      </p:pic>
      <p:pic>
        <p:nvPicPr>
          <p:cNvPr id="30" name="Picture 29" descr="A close up of a sign&#10;&#10;Description automatically generated">
            <a:extLst>
              <a:ext uri="{FF2B5EF4-FFF2-40B4-BE49-F238E27FC236}">
                <a16:creationId xmlns:a16="http://schemas.microsoft.com/office/drawing/2014/main" id="{5FB60FD4-4AEC-2D42-B6C4-A605ACBC7BDB}"/>
              </a:ext>
            </a:extLst>
          </p:cNvPr>
          <p:cNvPicPr>
            <a:picLocks noChangeAspect="1"/>
          </p:cNvPicPr>
          <p:nvPr userDrawn="1"/>
        </p:nvPicPr>
        <p:blipFill>
          <a:blip r:embed="rId17"/>
          <a:stretch>
            <a:fillRect/>
          </a:stretch>
        </p:blipFill>
        <p:spPr>
          <a:xfrm>
            <a:off x="168870" y="6503801"/>
            <a:ext cx="1411861" cy="260343"/>
          </a:xfrm>
          <a:prstGeom prst="rect">
            <a:avLst/>
          </a:prstGeom>
        </p:spPr>
      </p:pic>
      <p:pic>
        <p:nvPicPr>
          <p:cNvPr id="32" name="Picture 31">
            <a:extLst>
              <a:ext uri="{FF2B5EF4-FFF2-40B4-BE49-F238E27FC236}">
                <a16:creationId xmlns:a16="http://schemas.microsoft.com/office/drawing/2014/main" id="{3C326605-8AF6-6447-B056-86E657326253}"/>
              </a:ext>
            </a:extLst>
          </p:cNvPr>
          <p:cNvPicPr>
            <a:picLocks noChangeAspect="1"/>
          </p:cNvPicPr>
          <p:nvPr userDrawn="1"/>
        </p:nvPicPr>
        <p:blipFill>
          <a:blip r:embed="rId18"/>
          <a:stretch>
            <a:fillRect/>
          </a:stretch>
        </p:blipFill>
        <p:spPr>
          <a:xfrm>
            <a:off x="2389013" y="6499035"/>
            <a:ext cx="1079500" cy="269875"/>
          </a:xfrm>
          <a:prstGeom prst="rect">
            <a:avLst/>
          </a:prstGeom>
        </p:spPr>
      </p:pic>
      <p:pic>
        <p:nvPicPr>
          <p:cNvPr id="34" name="Picture 33" descr="A screen shot of a clock&#10;&#10;Description automatically generated">
            <a:extLst>
              <a:ext uri="{FF2B5EF4-FFF2-40B4-BE49-F238E27FC236}">
                <a16:creationId xmlns:a16="http://schemas.microsoft.com/office/drawing/2014/main" id="{9D4800D2-2FB2-7B4A-B910-7BD2D5781744}"/>
              </a:ext>
            </a:extLst>
          </p:cNvPr>
          <p:cNvPicPr>
            <a:picLocks noChangeAspect="1"/>
          </p:cNvPicPr>
          <p:nvPr userDrawn="1"/>
        </p:nvPicPr>
        <p:blipFill>
          <a:blip r:embed="rId19"/>
          <a:stretch>
            <a:fillRect/>
          </a:stretch>
        </p:blipFill>
        <p:spPr>
          <a:xfrm>
            <a:off x="3556395" y="6499035"/>
            <a:ext cx="1045764" cy="269875"/>
          </a:xfrm>
          <a:prstGeom prst="rect">
            <a:avLst/>
          </a:prstGeom>
        </p:spPr>
      </p:pic>
    </p:spTree>
    <p:extLst>
      <p:ext uri="{BB962C8B-B14F-4D97-AF65-F5344CB8AC3E}">
        <p14:creationId xmlns:p14="http://schemas.microsoft.com/office/powerpoint/2010/main" val="3231560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6" r:id="rId10"/>
    <p:sldLayoutId id="2147483657" r:id="rId11"/>
    <p:sldLayoutId id="2147483658" r:id="rId12"/>
    <p:sldLayoutId id="2147483659" r:id="rId13"/>
  </p:sldLayoutIdLst>
  <p:hf hdr="0" ftr="0" dt="0"/>
  <p:txStyles>
    <p:titleStyle>
      <a:lvl1pPr algn="l" defTabSz="914400" rtl="0" eaLnBrk="1" latinLnBrk="0" hangingPunct="1">
        <a:lnSpc>
          <a:spcPct val="90000"/>
        </a:lnSpc>
        <a:spcBef>
          <a:spcPct val="0"/>
        </a:spcBef>
        <a:buNone/>
        <a:defRPr sz="4400" kern="1200">
          <a:solidFill>
            <a:srgbClr val="3772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List_of_security_hacking_incidents" TargetMode="External"/><Relationship Id="rId2" Type="http://schemas.openxmlformats.org/officeDocument/2006/relationships/hyperlink" Target="https://en.wikipedia.org/wiki/Security_hacker" TargetMode="External"/><Relationship Id="rId1" Type="http://schemas.openxmlformats.org/officeDocument/2006/relationships/slideLayout" Target="../slideLayouts/slideLayout2.xml"/><Relationship Id="rId4" Type="http://schemas.openxmlformats.org/officeDocument/2006/relationships/hyperlink" Target="https://en.wikipedia.org/wiki/Computer_securit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F574C-60B8-4D30-9A51-AD796BBA617C}"/>
              </a:ext>
            </a:extLst>
          </p:cNvPr>
          <p:cNvSpPr>
            <a:spLocks noGrp="1"/>
          </p:cNvSpPr>
          <p:nvPr>
            <p:ph type="ctrTitle"/>
          </p:nvPr>
        </p:nvSpPr>
        <p:spPr>
          <a:xfrm>
            <a:off x="337225" y="1219639"/>
            <a:ext cx="11517549" cy="2387600"/>
          </a:xfrm>
        </p:spPr>
        <p:txBody>
          <a:bodyPr/>
          <a:lstStyle/>
          <a:p>
            <a:r>
              <a:rPr lang="en-US" dirty="0"/>
              <a:t>Cybersecurity Career Academy</a:t>
            </a:r>
          </a:p>
        </p:txBody>
      </p:sp>
      <p:sp>
        <p:nvSpPr>
          <p:cNvPr id="3" name="Title 1">
            <a:extLst>
              <a:ext uri="{FF2B5EF4-FFF2-40B4-BE49-F238E27FC236}">
                <a16:creationId xmlns:a16="http://schemas.microsoft.com/office/drawing/2014/main" id="{0A71F96C-6ADD-401B-8C9B-94C3C4C74846}"/>
              </a:ext>
            </a:extLst>
          </p:cNvPr>
          <p:cNvSpPr txBox="1">
            <a:spLocks/>
          </p:cNvSpPr>
          <p:nvPr/>
        </p:nvSpPr>
        <p:spPr>
          <a:xfrm>
            <a:off x="1524000" y="2235200"/>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rgbClr val="37726C"/>
                </a:solidFill>
                <a:latin typeface="+mj-lt"/>
                <a:ea typeface="+mj-ea"/>
                <a:cs typeface="+mj-cs"/>
              </a:defRPr>
            </a:lvl1pPr>
          </a:lstStyle>
          <a:p>
            <a:endParaRPr lang="en-US" sz="4400" dirty="0"/>
          </a:p>
        </p:txBody>
      </p:sp>
      <p:sp>
        <p:nvSpPr>
          <p:cNvPr id="4" name="Title 1">
            <a:extLst>
              <a:ext uri="{FF2B5EF4-FFF2-40B4-BE49-F238E27FC236}">
                <a16:creationId xmlns:a16="http://schemas.microsoft.com/office/drawing/2014/main" id="{E2F7A31E-400F-4957-BED7-AD9A8B970E59}"/>
              </a:ext>
            </a:extLst>
          </p:cNvPr>
          <p:cNvSpPr txBox="1">
            <a:spLocks/>
          </p:cNvSpPr>
          <p:nvPr/>
        </p:nvSpPr>
        <p:spPr>
          <a:xfrm>
            <a:off x="337225" y="1960617"/>
            <a:ext cx="11517549" cy="282158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rgbClr val="37726C"/>
                </a:solidFill>
                <a:latin typeface="+mj-lt"/>
                <a:ea typeface="+mj-ea"/>
                <a:cs typeface="+mj-cs"/>
              </a:defRPr>
            </a:lvl1pPr>
          </a:lstStyle>
          <a:p>
            <a:endParaRPr lang="en-US" sz="3200" dirty="0"/>
          </a:p>
          <a:p>
            <a:r>
              <a:rPr lang="en-US" sz="3200" dirty="0"/>
              <a:t>Thomas Nudd</a:t>
            </a:r>
          </a:p>
          <a:p>
            <a:r>
              <a:rPr lang="en-US" sz="1800" i="1" dirty="0"/>
              <a:t>Chief Information Security Officer - USNH</a:t>
            </a:r>
          </a:p>
        </p:txBody>
      </p:sp>
    </p:spTree>
    <p:extLst>
      <p:ext uri="{BB962C8B-B14F-4D97-AF65-F5344CB8AC3E}">
        <p14:creationId xmlns:p14="http://schemas.microsoft.com/office/powerpoint/2010/main" val="1915064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A9326-5CBF-4B6C-A165-F4D9DEDDC481}"/>
              </a:ext>
            </a:extLst>
          </p:cNvPr>
          <p:cNvSpPr>
            <a:spLocks noGrp="1"/>
          </p:cNvSpPr>
          <p:nvPr>
            <p:ph type="title"/>
          </p:nvPr>
        </p:nvSpPr>
        <p:spPr/>
        <p:txBody>
          <a:bodyPr>
            <a:normAutofit fontScale="90000"/>
          </a:bodyPr>
          <a:lstStyle/>
          <a:p>
            <a:r>
              <a:rPr lang="en-US" dirty="0"/>
              <a:t>Ok I Have Learned a Bit, How Can I Prove It?</a:t>
            </a:r>
          </a:p>
        </p:txBody>
      </p:sp>
      <p:sp>
        <p:nvSpPr>
          <p:cNvPr id="3" name="Content Placeholder 2">
            <a:extLst>
              <a:ext uri="{FF2B5EF4-FFF2-40B4-BE49-F238E27FC236}">
                <a16:creationId xmlns:a16="http://schemas.microsoft.com/office/drawing/2014/main" id="{88312BDF-5157-467D-95E0-1C016CA2138B}"/>
              </a:ext>
            </a:extLst>
          </p:cNvPr>
          <p:cNvSpPr>
            <a:spLocks noGrp="1"/>
          </p:cNvSpPr>
          <p:nvPr>
            <p:ph idx="1"/>
          </p:nvPr>
        </p:nvSpPr>
        <p:spPr/>
        <p:txBody>
          <a:bodyPr>
            <a:normAutofit fontScale="85000" lnSpcReduction="20000"/>
          </a:bodyPr>
          <a:lstStyle/>
          <a:p>
            <a:pPr marL="0" indent="0">
              <a:buNone/>
            </a:pPr>
            <a:r>
              <a:rPr lang="en-US" b="1" dirty="0"/>
              <a:t>Be Proactive and APPLY THY KNOWLEDGE </a:t>
            </a:r>
          </a:p>
          <a:p>
            <a:r>
              <a:rPr lang="en-US" sz="2200" dirty="0"/>
              <a:t>Projects</a:t>
            </a:r>
          </a:p>
          <a:p>
            <a:r>
              <a:rPr lang="en-US" sz="2200" dirty="0"/>
              <a:t>Labs</a:t>
            </a:r>
          </a:p>
          <a:p>
            <a:r>
              <a:rPr lang="en-US" sz="2200" dirty="0"/>
              <a:t>Personal Life</a:t>
            </a:r>
          </a:p>
          <a:p>
            <a:r>
              <a:rPr lang="en-US" sz="2200" dirty="0"/>
              <a:t>@Work</a:t>
            </a:r>
            <a:endParaRPr lang="en-US" sz="2200" b="1" dirty="0"/>
          </a:p>
          <a:p>
            <a:endParaRPr lang="en-US" dirty="0"/>
          </a:p>
          <a:p>
            <a:pPr marL="0" indent="0">
              <a:buNone/>
            </a:pPr>
            <a:r>
              <a:rPr lang="en-US" b="1" dirty="0"/>
              <a:t>Certifications </a:t>
            </a:r>
          </a:p>
          <a:p>
            <a:r>
              <a:rPr lang="en-US" sz="2200" dirty="0"/>
              <a:t>SANS</a:t>
            </a:r>
          </a:p>
          <a:p>
            <a:r>
              <a:rPr lang="en-US" sz="2200" dirty="0"/>
              <a:t>ISC^2 </a:t>
            </a:r>
          </a:p>
          <a:p>
            <a:r>
              <a:rPr lang="en-US" sz="2200" dirty="0"/>
              <a:t>CSA</a:t>
            </a:r>
          </a:p>
          <a:p>
            <a:r>
              <a:rPr lang="en-US" sz="2200" dirty="0"/>
              <a:t>CEH</a:t>
            </a:r>
          </a:p>
          <a:p>
            <a:r>
              <a:rPr lang="en-US" sz="2200" dirty="0"/>
              <a:t>ISACA</a:t>
            </a:r>
          </a:p>
          <a:p>
            <a:r>
              <a:rPr lang="en-US" sz="2200" dirty="0"/>
              <a:t>CompTIA</a:t>
            </a:r>
          </a:p>
          <a:p>
            <a:pPr lvl="1"/>
            <a:endParaRPr lang="en-US" dirty="0"/>
          </a:p>
          <a:p>
            <a:pPr marL="0" indent="0">
              <a:buNone/>
            </a:pPr>
            <a:r>
              <a:rPr lang="en-US" b="1" dirty="0"/>
              <a:t>Higher Education</a:t>
            </a:r>
          </a:p>
        </p:txBody>
      </p:sp>
      <p:sp>
        <p:nvSpPr>
          <p:cNvPr id="4" name="Slide Number Placeholder 3">
            <a:extLst>
              <a:ext uri="{FF2B5EF4-FFF2-40B4-BE49-F238E27FC236}">
                <a16:creationId xmlns:a16="http://schemas.microsoft.com/office/drawing/2014/main" id="{53CD2DB1-E1E9-463C-9A71-C238B9CD1E2B}"/>
              </a:ext>
            </a:extLst>
          </p:cNvPr>
          <p:cNvSpPr>
            <a:spLocks noGrp="1"/>
          </p:cNvSpPr>
          <p:nvPr>
            <p:ph type="sldNum" sz="quarter" idx="12"/>
          </p:nvPr>
        </p:nvSpPr>
        <p:spPr/>
        <p:txBody>
          <a:bodyPr/>
          <a:lstStyle/>
          <a:p>
            <a:fld id="{39359E56-393B-0F4A-8325-686F5E4C81FA}" type="slidenum">
              <a:rPr lang="en-US" smtClean="0"/>
              <a:t>10</a:t>
            </a:fld>
            <a:endParaRPr lang="en-US" dirty="0"/>
          </a:p>
        </p:txBody>
      </p:sp>
      <p:pic>
        <p:nvPicPr>
          <p:cNvPr id="6" name="Picture 5">
            <a:extLst>
              <a:ext uri="{FF2B5EF4-FFF2-40B4-BE49-F238E27FC236}">
                <a16:creationId xmlns:a16="http://schemas.microsoft.com/office/drawing/2014/main" id="{C6BB7E5C-61E2-4342-8C3F-B71C54E3EE6F}"/>
              </a:ext>
            </a:extLst>
          </p:cNvPr>
          <p:cNvPicPr>
            <a:picLocks noChangeAspect="1"/>
          </p:cNvPicPr>
          <p:nvPr/>
        </p:nvPicPr>
        <p:blipFill>
          <a:blip r:embed="rId2"/>
          <a:stretch>
            <a:fillRect/>
          </a:stretch>
        </p:blipFill>
        <p:spPr>
          <a:xfrm>
            <a:off x="6477694" y="1514214"/>
            <a:ext cx="4876106" cy="4398906"/>
          </a:xfrm>
          <a:prstGeom prst="rect">
            <a:avLst/>
          </a:prstGeom>
        </p:spPr>
      </p:pic>
    </p:spTree>
    <p:extLst>
      <p:ext uri="{BB962C8B-B14F-4D97-AF65-F5344CB8AC3E}">
        <p14:creationId xmlns:p14="http://schemas.microsoft.com/office/powerpoint/2010/main" val="473066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62B6A-8AC4-4CC3-9E89-E13E754A50E5}"/>
              </a:ext>
            </a:extLst>
          </p:cNvPr>
          <p:cNvSpPr>
            <a:spLocks noGrp="1"/>
          </p:cNvSpPr>
          <p:nvPr>
            <p:ph type="title"/>
          </p:nvPr>
        </p:nvSpPr>
        <p:spPr/>
        <p:txBody>
          <a:bodyPr>
            <a:normAutofit fontScale="90000"/>
          </a:bodyPr>
          <a:lstStyle/>
          <a:p>
            <a:r>
              <a:rPr lang="en-US" dirty="0"/>
              <a:t>The Big Reveal</a:t>
            </a:r>
          </a:p>
        </p:txBody>
      </p:sp>
      <p:sp>
        <p:nvSpPr>
          <p:cNvPr id="3" name="Content Placeholder 2">
            <a:extLst>
              <a:ext uri="{FF2B5EF4-FFF2-40B4-BE49-F238E27FC236}">
                <a16:creationId xmlns:a16="http://schemas.microsoft.com/office/drawing/2014/main" id="{AE8A5F84-B9BE-4A7C-A020-6799C85F774B}"/>
              </a:ext>
            </a:extLst>
          </p:cNvPr>
          <p:cNvSpPr>
            <a:spLocks noGrp="1"/>
          </p:cNvSpPr>
          <p:nvPr>
            <p:ph idx="1"/>
          </p:nvPr>
        </p:nvSpPr>
        <p:spPr/>
        <p:txBody>
          <a:bodyPr/>
          <a:lstStyle/>
          <a:p>
            <a:pPr marL="0" indent="0" algn="ctr">
              <a:buNone/>
            </a:pPr>
            <a:endParaRPr lang="en-US" sz="3600" dirty="0"/>
          </a:p>
          <a:p>
            <a:pPr marL="0" indent="0" algn="ctr">
              <a:buNone/>
            </a:pPr>
            <a:r>
              <a:rPr lang="en-US" sz="3600" dirty="0"/>
              <a:t>You Already Are A Cybersecurity Professional.</a:t>
            </a:r>
          </a:p>
          <a:p>
            <a:pPr marL="0" indent="0" algn="ctr">
              <a:buNone/>
            </a:pPr>
            <a:endParaRPr lang="en-US" sz="3600" dirty="0"/>
          </a:p>
          <a:p>
            <a:pPr marL="0" indent="0" algn="ctr">
              <a:buNone/>
            </a:pPr>
            <a:r>
              <a:rPr lang="en-US" sz="3600" dirty="0"/>
              <a:t>You Are Our First Line of Defense.</a:t>
            </a:r>
          </a:p>
          <a:p>
            <a:pPr marL="0" indent="0" algn="ctr">
              <a:buNone/>
            </a:pPr>
            <a:endParaRPr lang="en-US" sz="3600" dirty="0"/>
          </a:p>
          <a:p>
            <a:pPr marL="0" indent="0" algn="ctr">
              <a:buNone/>
            </a:pPr>
            <a:r>
              <a:rPr lang="en-US" sz="3600" dirty="0"/>
              <a:t>Thank you!</a:t>
            </a:r>
          </a:p>
          <a:p>
            <a:pPr marL="0" indent="0" algn="ctr">
              <a:buNone/>
            </a:pPr>
            <a:endParaRPr lang="en-US" sz="3600" dirty="0"/>
          </a:p>
          <a:p>
            <a:pPr marL="0" indent="0" algn="ctr">
              <a:buNone/>
            </a:pPr>
            <a:endParaRPr lang="en-US" sz="3600" dirty="0"/>
          </a:p>
          <a:p>
            <a:pPr marL="0" indent="0" algn="ctr">
              <a:buNone/>
            </a:pPr>
            <a:endParaRPr lang="en-US" dirty="0"/>
          </a:p>
          <a:p>
            <a:pPr marL="0" indent="0" algn="ctr">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6010F0A-BD2B-4A43-AB70-DB8CC7490D91}"/>
              </a:ext>
            </a:extLst>
          </p:cNvPr>
          <p:cNvSpPr>
            <a:spLocks noGrp="1"/>
          </p:cNvSpPr>
          <p:nvPr>
            <p:ph type="sldNum" sz="quarter" idx="12"/>
          </p:nvPr>
        </p:nvSpPr>
        <p:spPr/>
        <p:txBody>
          <a:bodyPr/>
          <a:lstStyle/>
          <a:p>
            <a:fld id="{39359E56-393B-0F4A-8325-686F5E4C81FA}" type="slidenum">
              <a:rPr lang="en-US" smtClean="0"/>
              <a:t>11</a:t>
            </a:fld>
            <a:endParaRPr lang="en-US" dirty="0"/>
          </a:p>
        </p:txBody>
      </p:sp>
    </p:spTree>
    <p:extLst>
      <p:ext uri="{BB962C8B-B14F-4D97-AF65-F5344CB8AC3E}">
        <p14:creationId xmlns:p14="http://schemas.microsoft.com/office/powerpoint/2010/main" val="76250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2AB6-9300-41F6-83B0-8E97E52706EB}"/>
              </a:ext>
            </a:extLst>
          </p:cNvPr>
          <p:cNvSpPr>
            <a:spLocks noGrp="1"/>
          </p:cNvSpPr>
          <p:nvPr>
            <p:ph type="title"/>
          </p:nvPr>
        </p:nvSpPr>
        <p:spPr/>
        <p:txBody>
          <a:bodyPr>
            <a:normAutofit fontScale="90000"/>
          </a:bodyPr>
          <a:lstStyle/>
          <a:p>
            <a:r>
              <a:rPr lang="en-US" dirty="0"/>
              <a:t>Agenda</a:t>
            </a:r>
          </a:p>
        </p:txBody>
      </p:sp>
      <p:sp>
        <p:nvSpPr>
          <p:cNvPr id="3" name="Content Placeholder 2">
            <a:extLst>
              <a:ext uri="{FF2B5EF4-FFF2-40B4-BE49-F238E27FC236}">
                <a16:creationId xmlns:a16="http://schemas.microsoft.com/office/drawing/2014/main" id="{284DCB9D-0319-407F-9051-44D3711A7F24}"/>
              </a:ext>
            </a:extLst>
          </p:cNvPr>
          <p:cNvSpPr>
            <a:spLocks noGrp="1"/>
          </p:cNvSpPr>
          <p:nvPr>
            <p:ph idx="1"/>
          </p:nvPr>
        </p:nvSpPr>
        <p:spPr>
          <a:xfrm>
            <a:off x="678402" y="834507"/>
            <a:ext cx="10515600" cy="5188985"/>
          </a:xfrm>
        </p:spPr>
        <p:txBody>
          <a:bodyPr>
            <a:noAutofit/>
          </a:bodyPr>
          <a:lstStyle/>
          <a:p>
            <a:r>
              <a:rPr lang="en-US" dirty="0"/>
              <a:t>My Cybersecurity Career Path</a:t>
            </a:r>
          </a:p>
          <a:p>
            <a:r>
              <a:rPr lang="en-US" dirty="0"/>
              <a:t>What is Cybersecurity?</a:t>
            </a:r>
          </a:p>
          <a:p>
            <a:r>
              <a:rPr lang="en-US" dirty="0"/>
              <a:t>Business is Booming! </a:t>
            </a:r>
          </a:p>
          <a:p>
            <a:r>
              <a:rPr lang="en-US" dirty="0"/>
              <a:t>What are the Different Roles?</a:t>
            </a:r>
          </a:p>
          <a:p>
            <a:r>
              <a:rPr lang="en-US" dirty="0"/>
              <a:t>So you want to be a Cyber Pro?</a:t>
            </a:r>
          </a:p>
          <a:p>
            <a:r>
              <a:rPr lang="en-US" dirty="0"/>
              <a:t>What are some resources to learn from?</a:t>
            </a:r>
          </a:p>
          <a:p>
            <a:r>
              <a:rPr lang="en-US" dirty="0"/>
              <a:t>Ok, I have learned some things, how do I prove it?</a:t>
            </a:r>
          </a:p>
          <a:p>
            <a:r>
              <a:rPr lang="en-US" dirty="0"/>
              <a:t>The Big Reveal! </a:t>
            </a:r>
          </a:p>
          <a:p>
            <a:endParaRPr lang="en-US" dirty="0"/>
          </a:p>
          <a:p>
            <a:endParaRPr lang="en-US" dirty="0"/>
          </a:p>
        </p:txBody>
      </p:sp>
      <p:sp>
        <p:nvSpPr>
          <p:cNvPr id="4" name="Slide Number Placeholder 3">
            <a:extLst>
              <a:ext uri="{FF2B5EF4-FFF2-40B4-BE49-F238E27FC236}">
                <a16:creationId xmlns:a16="http://schemas.microsoft.com/office/drawing/2014/main" id="{2AB7EBC4-D87F-49EE-A001-C07F15B702B7}"/>
              </a:ext>
            </a:extLst>
          </p:cNvPr>
          <p:cNvSpPr>
            <a:spLocks noGrp="1"/>
          </p:cNvSpPr>
          <p:nvPr>
            <p:ph type="sldNum" sz="quarter" idx="12"/>
          </p:nvPr>
        </p:nvSpPr>
        <p:spPr/>
        <p:txBody>
          <a:bodyPr/>
          <a:lstStyle/>
          <a:p>
            <a:fld id="{39359E56-393B-0F4A-8325-686F5E4C81FA}" type="slidenum">
              <a:rPr lang="en-US" smtClean="0"/>
              <a:t>2</a:t>
            </a:fld>
            <a:endParaRPr lang="en-US" dirty="0"/>
          </a:p>
        </p:txBody>
      </p:sp>
      <p:sp>
        <p:nvSpPr>
          <p:cNvPr id="5" name="TextBox 4">
            <a:extLst>
              <a:ext uri="{FF2B5EF4-FFF2-40B4-BE49-F238E27FC236}">
                <a16:creationId xmlns:a16="http://schemas.microsoft.com/office/drawing/2014/main" id="{DFEA00C6-F7FF-447C-BBD8-7A758CEB3929}"/>
              </a:ext>
            </a:extLst>
          </p:cNvPr>
          <p:cNvSpPr txBox="1"/>
          <p:nvPr/>
        </p:nvSpPr>
        <p:spPr>
          <a:xfrm>
            <a:off x="2404726" y="5198801"/>
            <a:ext cx="7062952" cy="830997"/>
          </a:xfrm>
          <a:prstGeom prst="rect">
            <a:avLst/>
          </a:prstGeom>
          <a:noFill/>
        </p:spPr>
        <p:txBody>
          <a:bodyPr wrap="square" rtlCol="0">
            <a:spAutoFit/>
          </a:bodyPr>
          <a:lstStyle/>
          <a:p>
            <a:pPr algn="ctr"/>
            <a:r>
              <a:rPr lang="en-US" sz="2400" dirty="0"/>
              <a:t>Disclaimer –  Slides contain my thoughts and opinions based on my career experiences </a:t>
            </a:r>
            <a:r>
              <a:rPr lang="en-US" sz="2400" dirty="0">
                <a:sym typeface="Wingdings" panose="05000000000000000000" pitchFamily="2" charset="2"/>
              </a:rPr>
              <a:t></a:t>
            </a:r>
            <a:endParaRPr lang="en-US" sz="2400" dirty="0"/>
          </a:p>
        </p:txBody>
      </p:sp>
    </p:spTree>
    <p:extLst>
      <p:ext uri="{BB962C8B-B14F-4D97-AF65-F5344CB8AC3E}">
        <p14:creationId xmlns:p14="http://schemas.microsoft.com/office/powerpoint/2010/main" val="88532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C3EED-9C7C-47AC-8820-C8E2A9124BEA}"/>
              </a:ext>
            </a:extLst>
          </p:cNvPr>
          <p:cNvSpPr>
            <a:spLocks noGrp="1"/>
          </p:cNvSpPr>
          <p:nvPr>
            <p:ph type="title"/>
          </p:nvPr>
        </p:nvSpPr>
        <p:spPr/>
        <p:txBody>
          <a:bodyPr>
            <a:normAutofit fontScale="90000"/>
          </a:bodyPr>
          <a:lstStyle/>
          <a:p>
            <a:r>
              <a:rPr lang="en-US" dirty="0"/>
              <a:t>My Cybersecurity Career Path</a:t>
            </a:r>
          </a:p>
        </p:txBody>
      </p:sp>
      <p:sp>
        <p:nvSpPr>
          <p:cNvPr id="3" name="Content Placeholder 2">
            <a:extLst>
              <a:ext uri="{FF2B5EF4-FFF2-40B4-BE49-F238E27FC236}">
                <a16:creationId xmlns:a16="http://schemas.microsoft.com/office/drawing/2014/main" id="{B463ACDB-8CE2-4A17-AF7C-DF98A9210EF4}"/>
              </a:ext>
            </a:extLst>
          </p:cNvPr>
          <p:cNvSpPr>
            <a:spLocks noGrp="1"/>
          </p:cNvSpPr>
          <p:nvPr>
            <p:ph idx="1"/>
          </p:nvPr>
        </p:nvSpPr>
        <p:spPr/>
        <p:txBody>
          <a:bodyPr>
            <a:normAutofit lnSpcReduction="10000"/>
          </a:bodyPr>
          <a:lstStyle/>
          <a:p>
            <a:r>
              <a:rPr lang="en-US" dirty="0"/>
              <a:t>BS – Marketing and International Business – UMaine</a:t>
            </a:r>
          </a:p>
          <a:p>
            <a:r>
              <a:rPr lang="en-US" dirty="0"/>
              <a:t>Marketing Intern – Stonewall Kitchen</a:t>
            </a:r>
          </a:p>
          <a:p>
            <a:r>
              <a:rPr lang="en-US" dirty="0"/>
              <a:t>Market Management – Liberty Mutual </a:t>
            </a:r>
          </a:p>
          <a:p>
            <a:r>
              <a:rPr lang="en-US" dirty="0"/>
              <a:t>MBA – SNHU</a:t>
            </a:r>
          </a:p>
          <a:p>
            <a:pPr marL="0" indent="0">
              <a:buNone/>
            </a:pPr>
            <a:r>
              <a:rPr lang="en-US" sz="3200" b="1" dirty="0"/>
              <a:t>------ Re-Org -------</a:t>
            </a:r>
          </a:p>
          <a:p>
            <a:r>
              <a:rPr lang="en-US" dirty="0"/>
              <a:t>Cybersecurity Career Begins</a:t>
            </a:r>
          </a:p>
          <a:p>
            <a:r>
              <a:rPr lang="en-US" dirty="0"/>
              <a:t>MS Information Assurance – Norwich University</a:t>
            </a:r>
          </a:p>
          <a:p>
            <a:r>
              <a:rPr lang="en-US" dirty="0"/>
              <a:t>Vuln Management -&gt; Log Management -&gt; Incident Response -&gt; </a:t>
            </a:r>
            <a:r>
              <a:rPr lang="en-US" dirty="0" err="1"/>
              <a:t>SysAdmin</a:t>
            </a:r>
            <a:r>
              <a:rPr lang="en-US" dirty="0"/>
              <a:t> -&gt; Cybersecurity Engineer -&gt; Building a SOC -&gt; Director of Cybersecurity Engineering -&gt; Director of Cloud Security Engineering -&gt; CISO USNH. </a:t>
            </a:r>
          </a:p>
        </p:txBody>
      </p:sp>
      <p:sp>
        <p:nvSpPr>
          <p:cNvPr id="4" name="Slide Number Placeholder 3">
            <a:extLst>
              <a:ext uri="{FF2B5EF4-FFF2-40B4-BE49-F238E27FC236}">
                <a16:creationId xmlns:a16="http://schemas.microsoft.com/office/drawing/2014/main" id="{ADC92BC5-CF5C-4526-B83C-864A4F9C899F}"/>
              </a:ext>
            </a:extLst>
          </p:cNvPr>
          <p:cNvSpPr>
            <a:spLocks noGrp="1"/>
          </p:cNvSpPr>
          <p:nvPr>
            <p:ph type="sldNum" sz="quarter" idx="12"/>
          </p:nvPr>
        </p:nvSpPr>
        <p:spPr/>
        <p:txBody>
          <a:bodyPr/>
          <a:lstStyle/>
          <a:p>
            <a:fld id="{39359E56-393B-0F4A-8325-686F5E4C81FA}" type="slidenum">
              <a:rPr lang="en-US" smtClean="0"/>
              <a:t>3</a:t>
            </a:fld>
            <a:endParaRPr lang="en-US" dirty="0"/>
          </a:p>
        </p:txBody>
      </p:sp>
    </p:spTree>
    <p:extLst>
      <p:ext uri="{BB962C8B-B14F-4D97-AF65-F5344CB8AC3E}">
        <p14:creationId xmlns:p14="http://schemas.microsoft.com/office/powerpoint/2010/main" val="124136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5A672-DA23-4A20-BEE2-EAF6329A6DED}"/>
              </a:ext>
            </a:extLst>
          </p:cNvPr>
          <p:cNvSpPr>
            <a:spLocks noGrp="1"/>
          </p:cNvSpPr>
          <p:nvPr>
            <p:ph type="title"/>
          </p:nvPr>
        </p:nvSpPr>
        <p:spPr/>
        <p:txBody>
          <a:bodyPr>
            <a:normAutofit fontScale="90000"/>
          </a:bodyPr>
          <a:lstStyle/>
          <a:p>
            <a:r>
              <a:rPr lang="en-US" dirty="0"/>
              <a:t>What is Cybersecurity?</a:t>
            </a:r>
          </a:p>
        </p:txBody>
      </p:sp>
      <p:sp>
        <p:nvSpPr>
          <p:cNvPr id="3" name="Content Placeholder 2">
            <a:extLst>
              <a:ext uri="{FF2B5EF4-FFF2-40B4-BE49-F238E27FC236}">
                <a16:creationId xmlns:a16="http://schemas.microsoft.com/office/drawing/2014/main" id="{F23AB30B-86E4-4C4A-9153-E6B8BAA6B183}"/>
              </a:ext>
            </a:extLst>
          </p:cNvPr>
          <p:cNvSpPr>
            <a:spLocks noGrp="1"/>
          </p:cNvSpPr>
          <p:nvPr>
            <p:ph idx="1"/>
          </p:nvPr>
        </p:nvSpPr>
        <p:spPr>
          <a:xfrm>
            <a:off x="838200" y="1906609"/>
            <a:ext cx="10515600" cy="3443189"/>
          </a:xfrm>
        </p:spPr>
        <p:txBody>
          <a:bodyPr>
            <a:normAutofit fontScale="25000" lnSpcReduction="20000"/>
          </a:bodyPr>
          <a:lstStyle/>
          <a:p>
            <a:pPr algn="ctr"/>
            <a:endParaRPr lang="en-US" sz="5600" dirty="0"/>
          </a:p>
          <a:p>
            <a:pPr marL="0" indent="0" algn="ctr">
              <a:buNone/>
            </a:pPr>
            <a:r>
              <a:rPr lang="en-US" sz="7200" b="1" dirty="0"/>
              <a:t>Security Hacker:</a:t>
            </a:r>
          </a:p>
          <a:p>
            <a:pPr marL="0" indent="0" algn="ctr">
              <a:buNone/>
            </a:pPr>
            <a:r>
              <a:rPr lang="en-US" sz="7200" dirty="0">
                <a:hlinkClick r:id="rId2"/>
              </a:rPr>
              <a:t>https://en.wikipedia.org/wiki/Security_hacker</a:t>
            </a:r>
            <a:endParaRPr lang="en-US" sz="7200" dirty="0"/>
          </a:p>
          <a:p>
            <a:pPr marL="0" indent="0" algn="ctr">
              <a:buNone/>
            </a:pPr>
            <a:r>
              <a:rPr lang="en-US" sz="7200" dirty="0">
                <a:hlinkClick r:id="rId3"/>
              </a:rPr>
              <a:t>https://en.wikipedia.org/wiki/List_of_security_hacking_incidents</a:t>
            </a:r>
            <a:endParaRPr lang="en-US" sz="7200" dirty="0"/>
          </a:p>
          <a:p>
            <a:pPr marL="0" indent="0" algn="ctr">
              <a:buNone/>
            </a:pPr>
            <a:endParaRPr lang="en-US" sz="7200" dirty="0"/>
          </a:p>
          <a:p>
            <a:pPr marL="0" indent="0" algn="ctr">
              <a:buNone/>
            </a:pPr>
            <a:r>
              <a:rPr lang="en-US" sz="7200" b="1" dirty="0"/>
              <a:t>Computer Security:</a:t>
            </a:r>
          </a:p>
          <a:p>
            <a:pPr marL="0" indent="0" algn="ctr">
              <a:buNone/>
            </a:pPr>
            <a:r>
              <a:rPr lang="en-US" sz="7200" dirty="0">
                <a:hlinkClick r:id="rId4"/>
              </a:rPr>
              <a:t>https://en.wikipedia.org/wiki/Computer_security</a:t>
            </a:r>
            <a:endParaRPr lang="en-US" sz="7200" dirty="0"/>
          </a:p>
          <a:p>
            <a:pPr algn="ctr"/>
            <a:endParaRPr lang="en-US" sz="7200" dirty="0"/>
          </a:p>
          <a:p>
            <a:pPr marL="0" indent="0" algn="ctr">
              <a:buNone/>
            </a:pPr>
            <a:r>
              <a:rPr lang="en-US" sz="7200" b="1" dirty="0"/>
              <a:t>Books: </a:t>
            </a:r>
          </a:p>
          <a:p>
            <a:pPr marL="0" indent="0" algn="ctr">
              <a:buNone/>
            </a:pPr>
            <a:r>
              <a:rPr lang="en-US" sz="7200" u="sng" dirty="0"/>
              <a:t>Cult of the Dead Cow</a:t>
            </a:r>
          </a:p>
          <a:p>
            <a:pPr marL="0" indent="0" algn="ctr">
              <a:buNone/>
            </a:pPr>
            <a:r>
              <a:rPr lang="en-US" sz="7200" u="sng" dirty="0"/>
              <a:t>Ghost In The Wires</a:t>
            </a:r>
          </a:p>
          <a:p>
            <a:pPr marL="0" indent="0" algn="ctr">
              <a:buNone/>
            </a:pPr>
            <a:r>
              <a:rPr lang="en-US" sz="7200" u="sng" dirty="0"/>
              <a:t>The </a:t>
            </a:r>
            <a:r>
              <a:rPr lang="en-US" sz="7200" u="sng" dirty="0" err="1"/>
              <a:t>Cuckoos’s</a:t>
            </a:r>
            <a:r>
              <a:rPr lang="en-US" sz="7200" u="sng" dirty="0"/>
              <a:t> Egg</a:t>
            </a:r>
          </a:p>
          <a:p>
            <a:pPr marL="0" indent="0" algn="ctr">
              <a:buNone/>
            </a:pPr>
            <a:r>
              <a:rPr lang="en-US" sz="7200" u="sng" dirty="0"/>
              <a:t>The Fifth Domain</a:t>
            </a:r>
          </a:p>
          <a:p>
            <a:pPr marL="0" indent="0" algn="ctr">
              <a:buNone/>
            </a:pPr>
            <a:r>
              <a:rPr lang="en-US" sz="7200" u="sng" dirty="0"/>
              <a:t>Counter Hack Reloaded</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2DCA5B-1793-4D74-8092-30DD3960B18D}"/>
              </a:ext>
            </a:extLst>
          </p:cNvPr>
          <p:cNvSpPr>
            <a:spLocks noGrp="1"/>
          </p:cNvSpPr>
          <p:nvPr>
            <p:ph type="sldNum" sz="quarter" idx="12"/>
          </p:nvPr>
        </p:nvSpPr>
        <p:spPr/>
        <p:txBody>
          <a:bodyPr/>
          <a:lstStyle/>
          <a:p>
            <a:fld id="{39359E56-393B-0F4A-8325-686F5E4C81FA}" type="slidenum">
              <a:rPr lang="en-US" smtClean="0"/>
              <a:t>4</a:t>
            </a:fld>
            <a:endParaRPr lang="en-US" dirty="0"/>
          </a:p>
        </p:txBody>
      </p:sp>
      <p:sp>
        <p:nvSpPr>
          <p:cNvPr id="6" name="TextBox 5">
            <a:extLst>
              <a:ext uri="{FF2B5EF4-FFF2-40B4-BE49-F238E27FC236}">
                <a16:creationId xmlns:a16="http://schemas.microsoft.com/office/drawing/2014/main" id="{18C1925F-5010-4065-B942-5246DF6B4041}"/>
              </a:ext>
            </a:extLst>
          </p:cNvPr>
          <p:cNvSpPr txBox="1"/>
          <p:nvPr/>
        </p:nvSpPr>
        <p:spPr>
          <a:xfrm>
            <a:off x="3048526" y="734519"/>
            <a:ext cx="6094948" cy="1200329"/>
          </a:xfrm>
          <a:prstGeom prst="rect">
            <a:avLst/>
          </a:prstGeom>
          <a:noFill/>
        </p:spPr>
        <p:txBody>
          <a:bodyPr wrap="square">
            <a:spAutoFit/>
          </a:bodyPr>
          <a:lstStyle/>
          <a:p>
            <a:r>
              <a:rPr lang="en-US" b="0" i="0" dirty="0">
                <a:solidFill>
                  <a:srgbClr val="4D5156"/>
                </a:solidFill>
                <a:effectLst/>
                <a:latin typeface="Roboto" panose="02000000000000000000" pitchFamily="2" charset="0"/>
              </a:rPr>
              <a:t>“</a:t>
            </a:r>
            <a:r>
              <a:rPr lang="en-US" b="0" i="0" dirty="0">
                <a:solidFill>
                  <a:srgbClr val="333333"/>
                </a:solidFill>
                <a:effectLst/>
                <a:latin typeface="Source Sans Pro" panose="020B0503030403020204" pitchFamily="34" charset="0"/>
              </a:rPr>
              <a:t>Cybersecurity is the art of protecting networks, devices, and data from unauthorized access or criminal use and the practice of ensuring confidentiality, integrity, and availability of information.</a:t>
            </a:r>
            <a:r>
              <a:rPr lang="en-US" dirty="0">
                <a:solidFill>
                  <a:srgbClr val="4D5156"/>
                </a:solidFill>
                <a:latin typeface="Roboto" panose="02000000000000000000" pitchFamily="2" charset="0"/>
              </a:rPr>
              <a:t>” - CISA</a:t>
            </a:r>
            <a:endParaRPr lang="en-US" dirty="0"/>
          </a:p>
        </p:txBody>
      </p:sp>
    </p:spTree>
    <p:extLst>
      <p:ext uri="{BB962C8B-B14F-4D97-AF65-F5344CB8AC3E}">
        <p14:creationId xmlns:p14="http://schemas.microsoft.com/office/powerpoint/2010/main" val="48399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2AB6-9300-41F6-83B0-8E97E52706EB}"/>
              </a:ext>
            </a:extLst>
          </p:cNvPr>
          <p:cNvSpPr>
            <a:spLocks noGrp="1"/>
          </p:cNvSpPr>
          <p:nvPr>
            <p:ph type="title"/>
          </p:nvPr>
        </p:nvSpPr>
        <p:spPr/>
        <p:txBody>
          <a:bodyPr>
            <a:normAutofit fontScale="90000"/>
          </a:bodyPr>
          <a:lstStyle/>
          <a:p>
            <a:r>
              <a:rPr lang="en-US" dirty="0"/>
              <a:t>Business is Booming!</a:t>
            </a:r>
          </a:p>
        </p:txBody>
      </p:sp>
      <p:sp>
        <p:nvSpPr>
          <p:cNvPr id="4" name="Slide Number Placeholder 3">
            <a:extLst>
              <a:ext uri="{FF2B5EF4-FFF2-40B4-BE49-F238E27FC236}">
                <a16:creationId xmlns:a16="http://schemas.microsoft.com/office/drawing/2014/main" id="{2AB7EBC4-D87F-49EE-A001-C07F15B702B7}"/>
              </a:ext>
            </a:extLst>
          </p:cNvPr>
          <p:cNvSpPr>
            <a:spLocks noGrp="1"/>
          </p:cNvSpPr>
          <p:nvPr>
            <p:ph type="sldNum" sz="quarter" idx="12"/>
          </p:nvPr>
        </p:nvSpPr>
        <p:spPr/>
        <p:txBody>
          <a:bodyPr/>
          <a:lstStyle/>
          <a:p>
            <a:fld id="{39359E56-393B-0F4A-8325-686F5E4C81FA}" type="slidenum">
              <a:rPr lang="en-US" smtClean="0"/>
              <a:t>5</a:t>
            </a:fld>
            <a:endParaRPr lang="en-US" dirty="0"/>
          </a:p>
        </p:txBody>
      </p:sp>
      <p:pic>
        <p:nvPicPr>
          <p:cNvPr id="11" name="Picture 10">
            <a:extLst>
              <a:ext uri="{FF2B5EF4-FFF2-40B4-BE49-F238E27FC236}">
                <a16:creationId xmlns:a16="http://schemas.microsoft.com/office/drawing/2014/main" id="{687FE482-8168-4151-B70E-D8ED881E023A}"/>
              </a:ext>
            </a:extLst>
          </p:cNvPr>
          <p:cNvPicPr>
            <a:picLocks noChangeAspect="1"/>
          </p:cNvPicPr>
          <p:nvPr/>
        </p:nvPicPr>
        <p:blipFill>
          <a:blip r:embed="rId2"/>
          <a:stretch>
            <a:fillRect/>
          </a:stretch>
        </p:blipFill>
        <p:spPr>
          <a:xfrm>
            <a:off x="6761778" y="2254093"/>
            <a:ext cx="3231386" cy="3164760"/>
          </a:xfrm>
          <a:prstGeom prst="rect">
            <a:avLst/>
          </a:prstGeom>
        </p:spPr>
      </p:pic>
      <p:pic>
        <p:nvPicPr>
          <p:cNvPr id="13" name="Picture 12">
            <a:extLst>
              <a:ext uri="{FF2B5EF4-FFF2-40B4-BE49-F238E27FC236}">
                <a16:creationId xmlns:a16="http://schemas.microsoft.com/office/drawing/2014/main" id="{F04C8DDB-AF0C-47E5-A263-2B3A22281519}"/>
              </a:ext>
            </a:extLst>
          </p:cNvPr>
          <p:cNvPicPr>
            <a:picLocks noChangeAspect="1"/>
          </p:cNvPicPr>
          <p:nvPr/>
        </p:nvPicPr>
        <p:blipFill>
          <a:blip r:embed="rId3"/>
          <a:stretch>
            <a:fillRect/>
          </a:stretch>
        </p:blipFill>
        <p:spPr>
          <a:xfrm>
            <a:off x="1697893" y="2254093"/>
            <a:ext cx="3423328" cy="3252770"/>
          </a:xfrm>
          <a:prstGeom prst="rect">
            <a:avLst/>
          </a:prstGeom>
        </p:spPr>
      </p:pic>
      <p:sp>
        <p:nvSpPr>
          <p:cNvPr id="16" name="TextBox 15">
            <a:extLst>
              <a:ext uri="{FF2B5EF4-FFF2-40B4-BE49-F238E27FC236}">
                <a16:creationId xmlns:a16="http://schemas.microsoft.com/office/drawing/2014/main" id="{382F8683-C8EF-478F-A4AF-6BF4632BFDF5}"/>
              </a:ext>
            </a:extLst>
          </p:cNvPr>
          <p:cNvSpPr txBox="1"/>
          <p:nvPr/>
        </p:nvSpPr>
        <p:spPr>
          <a:xfrm>
            <a:off x="3015553" y="801481"/>
            <a:ext cx="6094948" cy="923330"/>
          </a:xfrm>
          <a:prstGeom prst="rect">
            <a:avLst/>
          </a:prstGeom>
          <a:noFill/>
        </p:spPr>
        <p:txBody>
          <a:bodyPr wrap="square">
            <a:spAutoFit/>
          </a:bodyPr>
          <a:lstStyle/>
          <a:p>
            <a:r>
              <a:rPr lang="en-US" b="0" i="0" dirty="0">
                <a:solidFill>
                  <a:srgbClr val="717182"/>
                </a:solidFill>
                <a:effectLst/>
                <a:latin typeface="Roboto" panose="02000000000000000000" pitchFamily="2" charset="0"/>
              </a:rPr>
              <a:t>“Cybersecurity workers protect our most important and private information, from bank accounts to sensitive military communications.”</a:t>
            </a:r>
            <a:endParaRPr lang="en-US" dirty="0"/>
          </a:p>
        </p:txBody>
      </p:sp>
      <p:sp>
        <p:nvSpPr>
          <p:cNvPr id="18" name="TextBox 17">
            <a:extLst>
              <a:ext uri="{FF2B5EF4-FFF2-40B4-BE49-F238E27FC236}">
                <a16:creationId xmlns:a16="http://schemas.microsoft.com/office/drawing/2014/main" id="{0470CFF9-3B46-409A-9723-30C973D88E05}"/>
              </a:ext>
            </a:extLst>
          </p:cNvPr>
          <p:cNvSpPr txBox="1"/>
          <p:nvPr/>
        </p:nvSpPr>
        <p:spPr>
          <a:xfrm>
            <a:off x="2488849" y="5418853"/>
            <a:ext cx="7214301" cy="400110"/>
          </a:xfrm>
          <a:prstGeom prst="rect">
            <a:avLst/>
          </a:prstGeom>
          <a:noFill/>
        </p:spPr>
        <p:txBody>
          <a:bodyPr wrap="square">
            <a:spAutoFit/>
          </a:bodyPr>
          <a:lstStyle/>
          <a:p>
            <a:r>
              <a:rPr lang="en-US" sz="1000" b="1" i="0" dirty="0" err="1">
                <a:solidFill>
                  <a:srgbClr val="505054"/>
                </a:solidFill>
                <a:effectLst/>
                <a:latin typeface="Roboto" panose="02000000000000000000" pitchFamily="2" charset="0"/>
              </a:rPr>
              <a:t>Cyberseek</a:t>
            </a:r>
            <a:r>
              <a:rPr lang="en-US" sz="1000" b="1" i="0" dirty="0">
                <a:solidFill>
                  <a:srgbClr val="505054"/>
                </a:solidFill>
                <a:effectLst/>
                <a:latin typeface="Roboto" panose="02000000000000000000" pitchFamily="2" charset="0"/>
              </a:rPr>
              <a:t> Project supported by The National Initiative for Cybersecurity Education (NICE), led by the National Institute of Standards and Technology (NIST)</a:t>
            </a:r>
            <a:endParaRPr lang="en-US" sz="1000" dirty="0"/>
          </a:p>
        </p:txBody>
      </p:sp>
    </p:spTree>
    <p:extLst>
      <p:ext uri="{BB962C8B-B14F-4D97-AF65-F5344CB8AC3E}">
        <p14:creationId xmlns:p14="http://schemas.microsoft.com/office/powerpoint/2010/main" val="342604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35C5B-8FD7-4780-B71F-826CAEEE5503}"/>
              </a:ext>
            </a:extLst>
          </p:cNvPr>
          <p:cNvSpPr>
            <a:spLocks noGrp="1"/>
          </p:cNvSpPr>
          <p:nvPr>
            <p:ph type="title"/>
          </p:nvPr>
        </p:nvSpPr>
        <p:spPr/>
        <p:txBody>
          <a:bodyPr>
            <a:normAutofit fontScale="90000"/>
          </a:bodyPr>
          <a:lstStyle/>
          <a:p>
            <a:r>
              <a:rPr lang="en-US" dirty="0"/>
              <a:t>Specialized Job Roles in Cybersecurity</a:t>
            </a:r>
          </a:p>
        </p:txBody>
      </p:sp>
      <p:sp>
        <p:nvSpPr>
          <p:cNvPr id="3" name="Content Placeholder 2">
            <a:extLst>
              <a:ext uri="{FF2B5EF4-FFF2-40B4-BE49-F238E27FC236}">
                <a16:creationId xmlns:a16="http://schemas.microsoft.com/office/drawing/2014/main" id="{ACA4CD56-F5A4-40EA-B185-DF6D64E96FD1}"/>
              </a:ext>
            </a:extLst>
          </p:cNvPr>
          <p:cNvSpPr>
            <a:spLocks noGrp="1"/>
          </p:cNvSpPr>
          <p:nvPr>
            <p:ph idx="1"/>
          </p:nvPr>
        </p:nvSpPr>
        <p:spPr/>
        <p:txBody>
          <a:bodyPr>
            <a:normAutofit fontScale="92500" lnSpcReduction="20000"/>
          </a:bodyPr>
          <a:lstStyle/>
          <a:p>
            <a:r>
              <a:rPr lang="en-US" dirty="0"/>
              <a:t>Cybersecurity Engineer</a:t>
            </a:r>
          </a:p>
          <a:p>
            <a:r>
              <a:rPr lang="en-US" dirty="0"/>
              <a:t>Cybersecurity Risk Analyst</a:t>
            </a:r>
          </a:p>
          <a:p>
            <a:r>
              <a:rPr lang="en-US" dirty="0"/>
              <a:t>Privacy Analyst / Engineer </a:t>
            </a:r>
          </a:p>
          <a:p>
            <a:r>
              <a:rPr lang="en-US" dirty="0"/>
              <a:t>Cybersecurity Compliance Analyst</a:t>
            </a:r>
          </a:p>
          <a:p>
            <a:r>
              <a:rPr lang="en-US" dirty="0"/>
              <a:t>Cybersecurity Incident Responder </a:t>
            </a:r>
          </a:p>
          <a:p>
            <a:r>
              <a:rPr lang="en-US" dirty="0"/>
              <a:t>Cybersecurity Vulnerability Analyst</a:t>
            </a:r>
          </a:p>
          <a:p>
            <a:r>
              <a:rPr lang="en-US" dirty="0"/>
              <a:t>Security Operations Center (SOC) Engineer / Blue Team</a:t>
            </a:r>
          </a:p>
          <a:p>
            <a:r>
              <a:rPr lang="en-US" dirty="0"/>
              <a:t>Penetration Tester / Certified Ethical Hacker (CEH) / Red Team</a:t>
            </a:r>
          </a:p>
          <a:p>
            <a:r>
              <a:rPr lang="en-US" dirty="0"/>
              <a:t>Cybersecurity Threat Analyst</a:t>
            </a:r>
          </a:p>
          <a:p>
            <a:r>
              <a:rPr lang="en-US" dirty="0"/>
              <a:t>Cybersecurity Developer</a:t>
            </a:r>
          </a:p>
          <a:p>
            <a:r>
              <a:rPr lang="en-US" dirty="0"/>
              <a:t>Cybersecurity Data Scientist </a:t>
            </a:r>
          </a:p>
          <a:p>
            <a:r>
              <a:rPr lang="en-US" dirty="0"/>
              <a:t>Cybersecurity Leadership BISO / CISO / CSO </a:t>
            </a:r>
          </a:p>
          <a:p>
            <a:endParaRPr lang="en-US" dirty="0"/>
          </a:p>
        </p:txBody>
      </p:sp>
      <p:sp>
        <p:nvSpPr>
          <p:cNvPr id="4" name="Slide Number Placeholder 3">
            <a:extLst>
              <a:ext uri="{FF2B5EF4-FFF2-40B4-BE49-F238E27FC236}">
                <a16:creationId xmlns:a16="http://schemas.microsoft.com/office/drawing/2014/main" id="{90720F4F-CA1F-4621-AD5D-BB72E7171747}"/>
              </a:ext>
            </a:extLst>
          </p:cNvPr>
          <p:cNvSpPr>
            <a:spLocks noGrp="1"/>
          </p:cNvSpPr>
          <p:nvPr>
            <p:ph type="sldNum" sz="quarter" idx="12"/>
          </p:nvPr>
        </p:nvSpPr>
        <p:spPr/>
        <p:txBody>
          <a:bodyPr/>
          <a:lstStyle/>
          <a:p>
            <a:fld id="{39359E56-393B-0F4A-8325-686F5E4C81FA}" type="slidenum">
              <a:rPr lang="en-US" smtClean="0"/>
              <a:t>6</a:t>
            </a:fld>
            <a:endParaRPr lang="en-US" dirty="0"/>
          </a:p>
        </p:txBody>
      </p:sp>
    </p:spTree>
    <p:extLst>
      <p:ext uri="{BB962C8B-B14F-4D97-AF65-F5344CB8AC3E}">
        <p14:creationId xmlns:p14="http://schemas.microsoft.com/office/powerpoint/2010/main" val="172422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2AB6-9300-41F6-83B0-8E97E52706EB}"/>
              </a:ext>
            </a:extLst>
          </p:cNvPr>
          <p:cNvSpPr>
            <a:spLocks noGrp="1"/>
          </p:cNvSpPr>
          <p:nvPr>
            <p:ph type="title"/>
          </p:nvPr>
        </p:nvSpPr>
        <p:spPr/>
        <p:txBody>
          <a:bodyPr>
            <a:normAutofit fontScale="90000"/>
          </a:bodyPr>
          <a:lstStyle/>
          <a:p>
            <a:r>
              <a:rPr lang="en-US" dirty="0"/>
              <a:t>So You Want to be a Cyber Pro?</a:t>
            </a:r>
          </a:p>
        </p:txBody>
      </p:sp>
      <p:sp>
        <p:nvSpPr>
          <p:cNvPr id="3" name="Content Placeholder 2">
            <a:extLst>
              <a:ext uri="{FF2B5EF4-FFF2-40B4-BE49-F238E27FC236}">
                <a16:creationId xmlns:a16="http://schemas.microsoft.com/office/drawing/2014/main" id="{284DCB9D-0319-407F-9051-44D3711A7F24}"/>
              </a:ext>
            </a:extLst>
          </p:cNvPr>
          <p:cNvSpPr>
            <a:spLocks noGrp="1"/>
          </p:cNvSpPr>
          <p:nvPr>
            <p:ph idx="1"/>
          </p:nvPr>
        </p:nvSpPr>
        <p:spPr>
          <a:xfrm>
            <a:off x="678402" y="834507"/>
            <a:ext cx="10515600" cy="5188985"/>
          </a:xfrm>
        </p:spPr>
        <p:txBody>
          <a:bodyPr>
            <a:noAutofit/>
          </a:bodyPr>
          <a:lstStyle/>
          <a:p>
            <a:pPr marL="0" indent="0" algn="ctr">
              <a:buNone/>
            </a:pPr>
            <a:r>
              <a:rPr lang="en-US" sz="3200" u="sng" dirty="0">
                <a:latin typeface="Calibri" panose="020F0502020204030204" pitchFamily="34" charset="0"/>
                <a:ea typeface="Calibri" panose="020F0502020204030204" pitchFamily="34" charset="0"/>
              </a:rPr>
              <a:t>Key Traits I Look For When Hiring (In Priority Order) </a:t>
            </a:r>
          </a:p>
          <a:p>
            <a:pPr algn="ctr"/>
            <a:endParaRPr lang="en-US" dirty="0">
              <a:latin typeface="Calibri" panose="020F0502020204030204" pitchFamily="34" charset="0"/>
              <a:ea typeface="Calibri" panose="020F0502020204030204" pitchFamily="34" charset="0"/>
            </a:endParaRPr>
          </a:p>
          <a:p>
            <a:pPr marL="0" indent="0" algn="ctr">
              <a:buNone/>
            </a:pPr>
            <a:r>
              <a:rPr lang="en-US" dirty="0">
                <a:latin typeface="Calibri" panose="020F0502020204030204" pitchFamily="34" charset="0"/>
                <a:ea typeface="Calibri" panose="020F0502020204030204" pitchFamily="34" charset="0"/>
              </a:rPr>
              <a:t>Ability to lead complex initiatives and diverse groups of people</a:t>
            </a:r>
          </a:p>
          <a:p>
            <a:pPr marL="0" indent="0" algn="ctr">
              <a:buNone/>
            </a:pPr>
            <a:r>
              <a:rPr lang="en-US" dirty="0">
                <a:effectLst/>
                <a:latin typeface="Calibri" panose="020F0502020204030204" pitchFamily="34" charset="0"/>
                <a:ea typeface="Calibri" panose="020F0502020204030204" pitchFamily="34" charset="0"/>
              </a:rPr>
              <a:t>Ability to solve complex problems under pressure</a:t>
            </a:r>
          </a:p>
          <a:p>
            <a:pPr marL="0" indent="0" algn="ctr">
              <a:buNone/>
            </a:pPr>
            <a:r>
              <a:rPr lang="en-US" dirty="0">
                <a:latin typeface="Calibri" panose="020F0502020204030204" pitchFamily="34" charset="0"/>
                <a:ea typeface="Calibri" panose="020F0502020204030204" pitchFamily="34" charset="0"/>
              </a:rPr>
              <a:t>Decisiveness</a:t>
            </a:r>
            <a:endParaRPr lang="en-US" dirty="0">
              <a:effectLst/>
              <a:latin typeface="Calibri" panose="020F0502020204030204" pitchFamily="34" charset="0"/>
              <a:ea typeface="Calibri" panose="020F0502020204030204" pitchFamily="34" charset="0"/>
            </a:endParaRPr>
          </a:p>
          <a:p>
            <a:pPr marL="0" indent="0" algn="ctr">
              <a:buNone/>
            </a:pPr>
            <a:r>
              <a:rPr lang="en-US" dirty="0">
                <a:latin typeface="Calibri" panose="020F0502020204030204" pitchFamily="34" charset="0"/>
                <a:ea typeface="Calibri" panose="020F0502020204030204" pitchFamily="34" charset="0"/>
              </a:rPr>
              <a:t>Ability to communicate clearly </a:t>
            </a:r>
          </a:p>
          <a:p>
            <a:pPr marL="0" indent="0" algn="ctr">
              <a:buNone/>
            </a:pPr>
            <a:r>
              <a:rPr lang="en-US" dirty="0">
                <a:latin typeface="Calibri" panose="020F0502020204030204" pitchFamily="34" charset="0"/>
                <a:ea typeface="Calibri" panose="020F0502020204030204" pitchFamily="34" charset="0"/>
              </a:rPr>
              <a:t>Proactiveness and willingness to learn</a:t>
            </a:r>
          </a:p>
          <a:p>
            <a:pPr marL="0" indent="0" algn="ctr">
              <a:buNone/>
            </a:pPr>
            <a:r>
              <a:rPr lang="en-US" dirty="0">
                <a:latin typeface="Calibri" panose="020F0502020204030204" pitchFamily="34" charset="0"/>
                <a:ea typeface="Calibri" panose="020F0502020204030204" pitchFamily="34" charset="0"/>
              </a:rPr>
              <a:t>Ability to work through adversity</a:t>
            </a:r>
          </a:p>
          <a:p>
            <a:pPr marL="0" indent="0" algn="ctr">
              <a:buNone/>
            </a:pPr>
            <a:r>
              <a:rPr lang="en-US" dirty="0">
                <a:latin typeface="Calibri" panose="020F0502020204030204" pitchFamily="34" charset="0"/>
                <a:ea typeface="Calibri" panose="020F0502020204030204" pitchFamily="34" charset="0"/>
              </a:rPr>
              <a:t>Foundational technical skillset </a:t>
            </a:r>
          </a:p>
          <a:p>
            <a:pPr marL="0" indent="0" algn="ctr">
              <a:buNone/>
            </a:pPr>
            <a:r>
              <a:rPr lang="en-US" sz="3200" b="1" dirty="0">
                <a:latin typeface="Calibri" panose="020F0502020204030204" pitchFamily="34" charset="0"/>
                <a:ea typeface="Calibri" panose="020F0502020204030204" pitchFamily="34" charset="0"/>
              </a:rPr>
              <a:t>Cybersecurity technical skillset</a:t>
            </a:r>
          </a:p>
          <a:p>
            <a:pPr marL="0" indent="0" algn="ctr">
              <a:buNone/>
            </a:pPr>
            <a:endParaRPr lang="en-US" sz="2400" dirty="0">
              <a:latin typeface="Calibri" panose="020F0502020204030204" pitchFamily="34" charset="0"/>
              <a:ea typeface="Calibri" panose="020F0502020204030204" pitchFamily="34" charset="0"/>
            </a:endParaRPr>
          </a:p>
          <a:p>
            <a:pPr marL="0" indent="0" algn="ctr">
              <a:buNone/>
            </a:pPr>
            <a:endParaRPr lang="en-US" sz="24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AB7EBC4-D87F-49EE-A001-C07F15B702B7}"/>
              </a:ext>
            </a:extLst>
          </p:cNvPr>
          <p:cNvSpPr>
            <a:spLocks noGrp="1"/>
          </p:cNvSpPr>
          <p:nvPr>
            <p:ph type="sldNum" sz="quarter" idx="12"/>
          </p:nvPr>
        </p:nvSpPr>
        <p:spPr/>
        <p:txBody>
          <a:bodyPr/>
          <a:lstStyle/>
          <a:p>
            <a:fld id="{39359E56-393B-0F4A-8325-686F5E4C81FA}" type="slidenum">
              <a:rPr lang="en-US" smtClean="0"/>
              <a:t>7</a:t>
            </a:fld>
            <a:endParaRPr lang="en-US" dirty="0"/>
          </a:p>
        </p:txBody>
      </p:sp>
    </p:spTree>
    <p:extLst>
      <p:ext uri="{BB962C8B-B14F-4D97-AF65-F5344CB8AC3E}">
        <p14:creationId xmlns:p14="http://schemas.microsoft.com/office/powerpoint/2010/main" val="1648369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2AB6-9300-41F6-83B0-8E97E52706EB}"/>
              </a:ext>
            </a:extLst>
          </p:cNvPr>
          <p:cNvSpPr>
            <a:spLocks noGrp="1"/>
          </p:cNvSpPr>
          <p:nvPr>
            <p:ph type="title"/>
          </p:nvPr>
        </p:nvSpPr>
        <p:spPr/>
        <p:txBody>
          <a:bodyPr>
            <a:normAutofit fontScale="90000"/>
          </a:bodyPr>
          <a:lstStyle/>
          <a:p>
            <a:r>
              <a:rPr lang="en-US" dirty="0"/>
              <a:t>Resources (Free!)	</a:t>
            </a:r>
          </a:p>
        </p:txBody>
      </p:sp>
      <p:sp>
        <p:nvSpPr>
          <p:cNvPr id="3" name="Content Placeholder 2">
            <a:extLst>
              <a:ext uri="{FF2B5EF4-FFF2-40B4-BE49-F238E27FC236}">
                <a16:creationId xmlns:a16="http://schemas.microsoft.com/office/drawing/2014/main" id="{284DCB9D-0319-407F-9051-44D3711A7F24}"/>
              </a:ext>
            </a:extLst>
          </p:cNvPr>
          <p:cNvSpPr>
            <a:spLocks noGrp="1"/>
          </p:cNvSpPr>
          <p:nvPr>
            <p:ph idx="1"/>
          </p:nvPr>
        </p:nvSpPr>
        <p:spPr>
          <a:xfrm>
            <a:off x="678402" y="834507"/>
            <a:ext cx="10515600" cy="5188985"/>
          </a:xfrm>
        </p:spPr>
        <p:txBody>
          <a:bodyPr>
            <a:noAutofit/>
          </a:bodyPr>
          <a:lstStyle/>
          <a:p>
            <a:pPr marL="0" indent="0">
              <a:buNone/>
            </a:pPr>
            <a:r>
              <a:rPr lang="en-US" sz="2400" b="1" dirty="0">
                <a:solidFill>
                  <a:schemeClr val="accent1"/>
                </a:solidFill>
                <a:latin typeface="Calibri" panose="020F0502020204030204" pitchFamily="34" charset="0"/>
                <a:ea typeface="Calibri" panose="020F0502020204030204" pitchFamily="34" charset="0"/>
              </a:rPr>
              <a:t>CIS</a:t>
            </a:r>
            <a:r>
              <a:rPr lang="en-US" sz="2400" b="1"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a:t>
            </a:r>
            <a:r>
              <a:rPr lang="en-US" sz="2400" b="1" dirty="0">
                <a:latin typeface="Calibri" panose="020F0502020204030204" pitchFamily="34" charset="0"/>
                <a:ea typeface="Calibri" panose="020F0502020204030204" pitchFamily="34" charset="0"/>
              </a:rPr>
              <a:t> </a:t>
            </a:r>
            <a:r>
              <a:rPr lang="en-US" sz="2000" dirty="0">
                <a:latin typeface="Calibri" panose="020F0502020204030204" pitchFamily="34" charset="0"/>
                <a:ea typeface="Calibri" panose="020F0502020204030204" pitchFamily="34" charset="0"/>
              </a:rPr>
              <a:t>The Center for Internet Security is an independent, nonprofit organization with a mission to create confidence in the connected world.</a:t>
            </a:r>
          </a:p>
          <a:p>
            <a:pPr lvl="1"/>
            <a:r>
              <a:rPr lang="en-US" sz="1800" b="1" dirty="0">
                <a:latin typeface="Calibri" panose="020F0502020204030204" pitchFamily="34" charset="0"/>
                <a:ea typeface="Calibri" panose="020F0502020204030204" pitchFamily="34" charset="0"/>
              </a:rPr>
              <a:t>CIS Top 20</a:t>
            </a:r>
          </a:p>
          <a:p>
            <a:pPr lvl="1"/>
            <a:r>
              <a:rPr lang="en-US" sz="1800" b="1" dirty="0">
                <a:latin typeface="Calibri" panose="020F0502020204030204" pitchFamily="34" charset="0"/>
                <a:ea typeface="Calibri" panose="020F0502020204030204" pitchFamily="34" charset="0"/>
              </a:rPr>
              <a:t>Hardening Templates</a:t>
            </a:r>
          </a:p>
          <a:p>
            <a:pPr marL="0" indent="0">
              <a:buNone/>
            </a:pPr>
            <a:r>
              <a:rPr lang="en-US" sz="2400" b="1" dirty="0">
                <a:solidFill>
                  <a:schemeClr val="accent1"/>
                </a:solidFill>
                <a:latin typeface="Calibri" panose="020F0502020204030204" pitchFamily="34" charset="0"/>
                <a:ea typeface="Calibri" panose="020F0502020204030204" pitchFamily="34" charset="0"/>
              </a:rPr>
              <a:t>NIST</a:t>
            </a:r>
            <a:r>
              <a:rPr lang="en-US" sz="2400" dirty="0">
                <a:latin typeface="Calibri" panose="020F0502020204030204" pitchFamily="34" charset="0"/>
                <a:ea typeface="Calibri" panose="020F0502020204030204" pitchFamily="34" charset="0"/>
              </a:rPr>
              <a:t> - </a:t>
            </a:r>
            <a:r>
              <a:rPr lang="en-US" sz="2000" dirty="0">
                <a:latin typeface="Calibri" panose="020F0502020204030204" pitchFamily="34" charset="0"/>
                <a:ea typeface="Calibri" panose="020F0502020204030204" pitchFamily="34" charset="0"/>
              </a:rPr>
              <a:t>The National Institute of Standards and Technology is a physical sciences laboratory and non-regulatory agency of the United States Department of Commerce. </a:t>
            </a:r>
          </a:p>
          <a:p>
            <a:pPr lvl="1"/>
            <a:r>
              <a:rPr lang="en-US" sz="1800" b="1" dirty="0">
                <a:latin typeface="Calibri" panose="020F0502020204030204" pitchFamily="34" charset="0"/>
                <a:ea typeface="Calibri" panose="020F0502020204030204" pitchFamily="34" charset="0"/>
              </a:rPr>
              <a:t>NIST CSF </a:t>
            </a:r>
          </a:p>
          <a:p>
            <a:pPr lvl="1"/>
            <a:r>
              <a:rPr lang="en-US" sz="1800" b="1" dirty="0">
                <a:latin typeface="Calibri" panose="020F0502020204030204" pitchFamily="34" charset="0"/>
                <a:ea typeface="Calibri" panose="020F0502020204030204" pitchFamily="34" charset="0"/>
              </a:rPr>
              <a:t>NIST 800 - 53</a:t>
            </a:r>
          </a:p>
          <a:p>
            <a:pPr marL="0" indent="0">
              <a:buNone/>
            </a:pPr>
            <a:r>
              <a:rPr lang="en-US" sz="2400" b="1" dirty="0">
                <a:solidFill>
                  <a:schemeClr val="accent1"/>
                </a:solidFill>
                <a:latin typeface="Calibri" panose="020F0502020204030204" pitchFamily="34" charset="0"/>
                <a:ea typeface="Calibri" panose="020F0502020204030204" pitchFamily="34" charset="0"/>
              </a:rPr>
              <a:t>CISA</a:t>
            </a:r>
            <a:r>
              <a:rPr lang="en-US" sz="2400" dirty="0">
                <a:latin typeface="Calibri" panose="020F0502020204030204" pitchFamily="34" charset="0"/>
                <a:ea typeface="Calibri" panose="020F0502020204030204" pitchFamily="34" charset="0"/>
              </a:rPr>
              <a:t> - </a:t>
            </a:r>
            <a:r>
              <a:rPr lang="en-US" sz="2000" dirty="0">
                <a:latin typeface="Calibri" panose="020F0502020204030204" pitchFamily="34" charset="0"/>
                <a:ea typeface="Calibri" panose="020F0502020204030204" pitchFamily="34" charset="0"/>
              </a:rPr>
              <a:t>The Cybersecurity and Infrastructure Security Agency leads the Nation’s strategic and unified work to strengthen the security, resilience, and workforce of the cyber ecosystem to protect critical services and American way of life.</a:t>
            </a:r>
          </a:p>
          <a:p>
            <a:pPr lvl="1"/>
            <a:r>
              <a:rPr lang="en-US" sz="1800" b="1" dirty="0">
                <a:latin typeface="Calibri" panose="020F0502020204030204" pitchFamily="34" charset="0"/>
                <a:ea typeface="Calibri" panose="020F0502020204030204" pitchFamily="34" charset="0"/>
              </a:rPr>
              <a:t>Referential Guidance</a:t>
            </a:r>
            <a:endParaRPr lang="en-US" sz="1600" b="1" dirty="0">
              <a:effectLst/>
              <a:latin typeface="Calibri" panose="020F0502020204030204" pitchFamily="34" charset="0"/>
              <a:ea typeface="Calibri" panose="020F0502020204030204" pitchFamily="34" charset="0"/>
            </a:endParaRPr>
          </a:p>
          <a:p>
            <a:pPr marL="0" indent="0">
              <a:buNone/>
            </a:pPr>
            <a:r>
              <a:rPr lang="en-US" sz="2400" b="1" dirty="0">
                <a:solidFill>
                  <a:schemeClr val="accent1"/>
                </a:solidFill>
                <a:effectLst/>
                <a:latin typeface="Calibri" panose="020F0502020204030204" pitchFamily="34" charset="0"/>
                <a:ea typeface="Calibri" panose="020F0502020204030204" pitchFamily="34" charset="0"/>
              </a:rPr>
              <a:t>OWASP</a:t>
            </a:r>
            <a:r>
              <a:rPr lang="en-US" sz="2400" dirty="0">
                <a:effectLst/>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 </a:t>
            </a:r>
            <a:r>
              <a:rPr lang="en-US" sz="2000" dirty="0">
                <a:latin typeface="Calibri" panose="020F0502020204030204" pitchFamily="34" charset="0"/>
                <a:ea typeface="Calibri" panose="020F0502020204030204" pitchFamily="34" charset="0"/>
              </a:rPr>
              <a:t>The Open Web Application Security Project (OWASP) is a nonprofit foundation that works to improve the security of software. </a:t>
            </a:r>
          </a:p>
          <a:p>
            <a:pPr lvl="1"/>
            <a:r>
              <a:rPr lang="en-US" sz="1800" b="1" dirty="0">
                <a:latin typeface="Calibri" panose="020F0502020204030204" pitchFamily="34" charset="0"/>
                <a:ea typeface="Calibri" panose="020F0502020204030204" pitchFamily="34" charset="0"/>
              </a:rPr>
              <a:t>OWASP Top 10</a:t>
            </a:r>
            <a:endParaRPr lang="en-US" sz="1800" b="1"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AB7EBC4-D87F-49EE-A001-C07F15B702B7}"/>
              </a:ext>
            </a:extLst>
          </p:cNvPr>
          <p:cNvSpPr>
            <a:spLocks noGrp="1"/>
          </p:cNvSpPr>
          <p:nvPr>
            <p:ph type="sldNum" sz="quarter" idx="12"/>
          </p:nvPr>
        </p:nvSpPr>
        <p:spPr/>
        <p:txBody>
          <a:bodyPr/>
          <a:lstStyle/>
          <a:p>
            <a:fld id="{39359E56-393B-0F4A-8325-686F5E4C81FA}" type="slidenum">
              <a:rPr lang="en-US" smtClean="0"/>
              <a:t>8</a:t>
            </a:fld>
            <a:endParaRPr lang="en-US" dirty="0"/>
          </a:p>
        </p:txBody>
      </p:sp>
    </p:spTree>
    <p:extLst>
      <p:ext uri="{BB962C8B-B14F-4D97-AF65-F5344CB8AC3E}">
        <p14:creationId xmlns:p14="http://schemas.microsoft.com/office/powerpoint/2010/main" val="191744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F163C-5E27-4890-A076-6F3338E257D0}"/>
              </a:ext>
            </a:extLst>
          </p:cNvPr>
          <p:cNvSpPr>
            <a:spLocks noGrp="1"/>
          </p:cNvSpPr>
          <p:nvPr>
            <p:ph type="title"/>
          </p:nvPr>
        </p:nvSpPr>
        <p:spPr/>
        <p:txBody>
          <a:bodyPr>
            <a:normAutofit fontScale="90000"/>
          </a:bodyPr>
          <a:lstStyle/>
          <a:p>
            <a:r>
              <a:rPr lang="en-US" dirty="0"/>
              <a:t>More Resources (Free!)</a:t>
            </a:r>
          </a:p>
        </p:txBody>
      </p:sp>
      <p:sp>
        <p:nvSpPr>
          <p:cNvPr id="3" name="Content Placeholder 2">
            <a:extLst>
              <a:ext uri="{FF2B5EF4-FFF2-40B4-BE49-F238E27FC236}">
                <a16:creationId xmlns:a16="http://schemas.microsoft.com/office/drawing/2014/main" id="{387C0E06-5456-4DCF-86B0-F5B8DC209D8E}"/>
              </a:ext>
            </a:extLst>
          </p:cNvPr>
          <p:cNvSpPr>
            <a:spLocks noGrp="1"/>
          </p:cNvSpPr>
          <p:nvPr>
            <p:ph idx="1"/>
          </p:nvPr>
        </p:nvSpPr>
        <p:spPr/>
        <p:txBody>
          <a:bodyPr>
            <a:normAutofit fontScale="92500" lnSpcReduction="20000"/>
          </a:bodyPr>
          <a:lstStyle/>
          <a:p>
            <a:pPr marL="0" indent="0">
              <a:buNone/>
            </a:pPr>
            <a:r>
              <a:rPr lang="en-US" sz="2400" b="1" dirty="0">
                <a:solidFill>
                  <a:schemeClr val="accent1"/>
                </a:solidFill>
              </a:rPr>
              <a:t>CSA</a:t>
            </a:r>
            <a:r>
              <a:rPr lang="en-US" dirty="0"/>
              <a:t> - </a:t>
            </a:r>
            <a:r>
              <a:rPr lang="en-US" sz="2000" dirty="0"/>
              <a:t>The Cloud Security Alliance is the world’s leading organization dedicated to defining and raising awareness of best practices to help ensure a secure cloud computing environment.</a:t>
            </a:r>
          </a:p>
          <a:p>
            <a:pPr lvl="1"/>
            <a:r>
              <a:rPr lang="en-US" sz="1800" b="1" dirty="0"/>
              <a:t>White Papers and Referential Guidance</a:t>
            </a:r>
          </a:p>
          <a:p>
            <a:pPr marL="0" indent="0">
              <a:buNone/>
            </a:pPr>
            <a:endParaRPr lang="en-US" sz="2400" b="1" dirty="0">
              <a:solidFill>
                <a:schemeClr val="accent1"/>
              </a:solidFill>
            </a:endParaRPr>
          </a:p>
          <a:p>
            <a:pPr marL="0" indent="0">
              <a:buNone/>
            </a:pPr>
            <a:r>
              <a:rPr lang="en-US" sz="2400" b="1" dirty="0">
                <a:solidFill>
                  <a:schemeClr val="accent1"/>
                </a:solidFill>
              </a:rPr>
              <a:t>SANS</a:t>
            </a:r>
            <a:r>
              <a:rPr lang="en-US" sz="2400" dirty="0">
                <a:solidFill>
                  <a:schemeClr val="accent1"/>
                </a:solidFill>
              </a:rPr>
              <a:t> </a:t>
            </a:r>
            <a:r>
              <a:rPr lang="en-US" sz="2400" b="1" dirty="0">
                <a:solidFill>
                  <a:schemeClr val="accent1"/>
                </a:solidFill>
              </a:rPr>
              <a:t>Institute</a:t>
            </a:r>
            <a:r>
              <a:rPr lang="en-US" sz="2400" dirty="0">
                <a:solidFill>
                  <a:schemeClr val="accent1"/>
                </a:solidFill>
              </a:rPr>
              <a:t> </a:t>
            </a:r>
            <a:r>
              <a:rPr lang="en-US" dirty="0"/>
              <a:t>– </a:t>
            </a:r>
            <a:r>
              <a:rPr lang="en-US" sz="2000" dirty="0"/>
              <a:t>The </a:t>
            </a:r>
            <a:r>
              <a:rPr lang="en-US" sz="2000" b="0" i="0" dirty="0" err="1">
                <a:solidFill>
                  <a:srgbClr val="202124"/>
                </a:solidFill>
                <a:effectLst/>
                <a:latin typeface="Google Sans"/>
              </a:rPr>
              <a:t>SysAdmin</a:t>
            </a:r>
            <a:r>
              <a:rPr lang="en-US" sz="2000" b="0" i="0" dirty="0">
                <a:solidFill>
                  <a:srgbClr val="202124"/>
                </a:solidFill>
                <a:effectLst/>
                <a:latin typeface="Google Sans"/>
              </a:rPr>
              <a:t>, Audit, Network, and Security Institute</a:t>
            </a:r>
            <a:r>
              <a:rPr lang="en-US" sz="2000" dirty="0"/>
              <a:t> offers comprehensive, intensive training designed to help anyone, from auditors to CIOs to defend systems and networks against the most dangerous threats.</a:t>
            </a:r>
          </a:p>
          <a:p>
            <a:pPr lvl="1"/>
            <a:r>
              <a:rPr lang="en-US" sz="1800" b="1" dirty="0"/>
              <a:t>Internet Storm Center</a:t>
            </a:r>
          </a:p>
          <a:p>
            <a:pPr lvl="1"/>
            <a:r>
              <a:rPr lang="en-US" sz="1800" b="1" dirty="0"/>
              <a:t>Reading Room </a:t>
            </a:r>
            <a:endParaRPr lang="en-US" b="1" dirty="0"/>
          </a:p>
          <a:p>
            <a:pPr marL="0" indent="0">
              <a:buNone/>
            </a:pPr>
            <a:endParaRPr lang="en-US" sz="2400" b="1" dirty="0">
              <a:solidFill>
                <a:schemeClr val="accent1"/>
              </a:solidFill>
            </a:endParaRPr>
          </a:p>
          <a:p>
            <a:pPr marL="0" indent="0">
              <a:buNone/>
            </a:pPr>
            <a:r>
              <a:rPr lang="en-US" sz="2400" b="1" dirty="0">
                <a:solidFill>
                  <a:schemeClr val="accent1"/>
                </a:solidFill>
              </a:rPr>
              <a:t>Private Tech Industry </a:t>
            </a:r>
            <a:r>
              <a:rPr lang="en-US" dirty="0"/>
              <a:t>– </a:t>
            </a:r>
            <a:r>
              <a:rPr lang="en-US" sz="2000" dirty="0"/>
              <a:t>Microsoft, Amazon, Verizon, Google, Cisco, VMware, IBM</a:t>
            </a:r>
          </a:p>
          <a:p>
            <a:pPr lvl="1"/>
            <a:r>
              <a:rPr lang="en-US" sz="1800" b="1" dirty="0">
                <a:latin typeface="Calibri" panose="020F0502020204030204" pitchFamily="34" charset="0"/>
                <a:ea typeface="Calibri" panose="020F0502020204030204" pitchFamily="34" charset="0"/>
              </a:rPr>
              <a:t>Published white papers, reference architectures, comprehensive documentation, RTFM. </a:t>
            </a:r>
          </a:p>
          <a:p>
            <a:pPr marL="0" indent="0">
              <a:buNone/>
            </a:pPr>
            <a:endParaRPr lang="en-US" sz="2400" b="1" dirty="0">
              <a:solidFill>
                <a:schemeClr val="accent1"/>
              </a:solidFill>
              <a:latin typeface="Calibri" panose="020F0502020204030204" pitchFamily="34" charset="0"/>
              <a:ea typeface="Calibri" panose="020F0502020204030204" pitchFamily="34" charset="0"/>
            </a:endParaRPr>
          </a:p>
          <a:p>
            <a:pPr marL="0" indent="0">
              <a:buNone/>
            </a:pPr>
            <a:r>
              <a:rPr lang="en-US" sz="2400" b="1" dirty="0">
                <a:solidFill>
                  <a:schemeClr val="accent1"/>
                </a:solidFill>
                <a:latin typeface="Calibri" panose="020F0502020204030204" pitchFamily="34" charset="0"/>
                <a:ea typeface="Calibri" panose="020F0502020204030204" pitchFamily="34" charset="0"/>
              </a:rPr>
              <a:t>Cybersecurity News Outlets </a:t>
            </a:r>
            <a:r>
              <a:rPr lang="en-US" sz="2200" b="1" dirty="0">
                <a:latin typeface="Calibri" panose="020F0502020204030204" pitchFamily="34" charset="0"/>
                <a:ea typeface="Calibri" panose="020F0502020204030204" pitchFamily="34" charset="0"/>
              </a:rPr>
              <a:t>– </a:t>
            </a:r>
            <a:r>
              <a:rPr lang="en-US" sz="2000" dirty="0">
                <a:latin typeface="Calibri" panose="020F0502020204030204" pitchFamily="34" charset="0"/>
                <a:ea typeface="Calibri" panose="020F0502020204030204" pitchFamily="34" charset="0"/>
              </a:rPr>
              <a:t>Krebs, IT Security Guru, Security Weekly, Hacker News, Blogs</a:t>
            </a:r>
          </a:p>
          <a:p>
            <a:pPr marL="0" indent="0">
              <a:buNone/>
            </a:pPr>
            <a:endParaRPr lang="en-US" sz="2400" b="1" dirty="0">
              <a:solidFill>
                <a:schemeClr val="accent1"/>
              </a:solidFill>
              <a:latin typeface="Calibri" panose="020F0502020204030204" pitchFamily="34" charset="0"/>
              <a:ea typeface="Calibri" panose="020F0502020204030204" pitchFamily="34" charset="0"/>
            </a:endParaRPr>
          </a:p>
          <a:p>
            <a:pPr marL="0" indent="0">
              <a:buNone/>
            </a:pPr>
            <a:r>
              <a:rPr lang="en-US" sz="2400" b="1" dirty="0">
                <a:solidFill>
                  <a:schemeClr val="accent1"/>
                </a:solidFill>
                <a:latin typeface="Calibri" panose="020F0502020204030204" pitchFamily="34" charset="0"/>
                <a:ea typeface="Calibri" panose="020F0502020204030204" pitchFamily="34" charset="0"/>
              </a:rPr>
              <a:t>Free Tools and YouTube </a:t>
            </a:r>
            <a:r>
              <a:rPr lang="en-US" sz="2200" dirty="0">
                <a:latin typeface="Calibri" panose="020F0502020204030204" pitchFamily="34" charset="0"/>
                <a:ea typeface="Calibri" panose="020F0502020204030204" pitchFamily="34" charset="0"/>
              </a:rPr>
              <a:t>– </a:t>
            </a:r>
            <a:r>
              <a:rPr lang="en-US" sz="2000" dirty="0">
                <a:latin typeface="Calibri" panose="020F0502020204030204" pitchFamily="34" charset="0"/>
                <a:ea typeface="Calibri" panose="020F0502020204030204" pitchFamily="34" charset="0"/>
              </a:rPr>
              <a:t>Download them, Watch and Learn! </a:t>
            </a:r>
          </a:p>
          <a:p>
            <a:pPr marL="0" indent="0">
              <a:buNone/>
            </a:pPr>
            <a:endParaRPr lang="en-US" sz="2200" dirty="0">
              <a:latin typeface="Calibri" panose="020F0502020204030204" pitchFamily="34" charset="0"/>
              <a:ea typeface="Calibri" panose="020F0502020204030204" pitchFamily="34" charset="0"/>
            </a:endParaRPr>
          </a:p>
          <a:p>
            <a:pPr marL="0" indent="0">
              <a:buNone/>
            </a:pPr>
            <a:endParaRPr lang="en-US" sz="2200" b="1" dirty="0">
              <a:latin typeface="Calibri" panose="020F0502020204030204" pitchFamily="34" charset="0"/>
              <a:ea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endParaRPr>
          </a:p>
          <a:p>
            <a:pPr marL="0" indent="0">
              <a:buNone/>
            </a:pPr>
            <a:endParaRPr lang="en-US" sz="2800" dirty="0">
              <a:latin typeface="Calibri" panose="020F0502020204030204" pitchFamily="34" charset="0"/>
              <a:ea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endParaRPr>
          </a:p>
          <a:p>
            <a:pPr marL="0" indent="0">
              <a:buNone/>
            </a:pPr>
            <a:endParaRPr lang="en-US" sz="28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ADA9F52-58B6-4182-9FE0-D44CE43BCCE8}"/>
              </a:ext>
            </a:extLst>
          </p:cNvPr>
          <p:cNvSpPr>
            <a:spLocks noGrp="1"/>
          </p:cNvSpPr>
          <p:nvPr>
            <p:ph type="sldNum" sz="quarter" idx="12"/>
          </p:nvPr>
        </p:nvSpPr>
        <p:spPr/>
        <p:txBody>
          <a:bodyPr/>
          <a:lstStyle/>
          <a:p>
            <a:fld id="{39359E56-393B-0F4A-8325-686F5E4C81FA}" type="slidenum">
              <a:rPr lang="en-US" smtClean="0"/>
              <a:t>9</a:t>
            </a:fld>
            <a:endParaRPr lang="en-US" dirty="0"/>
          </a:p>
        </p:txBody>
      </p:sp>
    </p:spTree>
    <p:extLst>
      <p:ext uri="{BB962C8B-B14F-4D97-AF65-F5344CB8AC3E}">
        <p14:creationId xmlns:p14="http://schemas.microsoft.com/office/powerpoint/2010/main" val="3183953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14009</TotalTime>
  <Words>764</Words>
  <Application>Microsoft Office PowerPoint</Application>
  <PresentationFormat>Widescreen</PresentationFormat>
  <Paragraphs>133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Google Sans</vt:lpstr>
      <vt:lpstr>Roboto</vt:lpstr>
      <vt:lpstr>Source Sans Pro</vt:lpstr>
      <vt:lpstr>Office Theme</vt:lpstr>
      <vt:lpstr>Cybersecurity Career Academy</vt:lpstr>
      <vt:lpstr>Agenda</vt:lpstr>
      <vt:lpstr>My Cybersecurity Career Path</vt:lpstr>
      <vt:lpstr>What is Cybersecurity?</vt:lpstr>
      <vt:lpstr>Business is Booming!</vt:lpstr>
      <vt:lpstr>Specialized Job Roles in Cybersecurity</vt:lpstr>
      <vt:lpstr>So You Want to be a Cyber Pro?</vt:lpstr>
      <vt:lpstr>Resources (Free!) </vt:lpstr>
      <vt:lpstr>More Resources (Free!)</vt:lpstr>
      <vt:lpstr>Ok I Have Learned a Bit, How Can I Prove It?</vt:lpstr>
      <vt:lpstr>The Big Reveal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Farrell, Breanna</dc:creator>
  <cp:lastModifiedBy>Tom Nudd</cp:lastModifiedBy>
  <cp:revision>363</cp:revision>
  <dcterms:created xsi:type="dcterms:W3CDTF">2020-02-24T14:26:09Z</dcterms:created>
  <dcterms:modified xsi:type="dcterms:W3CDTF">2021-10-26T16:41:16Z</dcterms:modified>
</cp:coreProperties>
</file>